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2.xml" ContentType="application/vnd.openxmlformats-officedocument.themeOverr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1"/>
  </p:notesMasterIdLst>
  <p:sldIdLst>
    <p:sldId id="298" r:id="rId5"/>
    <p:sldId id="301" r:id="rId6"/>
    <p:sldId id="302" r:id="rId7"/>
    <p:sldId id="309" r:id="rId8"/>
    <p:sldId id="303" r:id="rId9"/>
    <p:sldId id="318" r:id="rId10"/>
    <p:sldId id="310" r:id="rId11"/>
    <p:sldId id="316" r:id="rId12"/>
    <p:sldId id="304" r:id="rId13"/>
    <p:sldId id="306" r:id="rId14"/>
    <p:sldId id="312" r:id="rId15"/>
    <p:sldId id="314" r:id="rId16"/>
    <p:sldId id="313" r:id="rId17"/>
    <p:sldId id="315" r:id="rId18"/>
    <p:sldId id="308" r:id="rId19"/>
    <p:sldId id="31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A5CE64F-AC98-6069-C5D2-E5FEF884CE9E}" name="Nelson Nwachia" initials="NN" userId="S::W0793347@myscc.ca::4f5e8ab7-3fa9-4340-94e9-cc494e022d68" providerId="AD"/>
  <p188:author id="{0AB6B387-E625-EF24-6EDF-AC7150EF34D6}" name="Dhyey Shaileshkumar Patel" initials="DP" userId="S::w0795590@myscc.ca::6a2bbec1-792a-4a1d-aebc-f058c50a2dbe"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C25255-43CF-44A2-BA32-16D808D00C6C}" v="19" dt="2023-07-14T20:42:35.529"/>
    <p1510:client id="{2F036FB5-D363-F142-A51D-3910B3B25E17}" v="161" dt="2023-07-14T20:23:41.476"/>
    <p1510:client id="{2F2D0F0D-3C76-F210-7AB6-D24B713C78EA}" v="78" dt="2023-07-14T20:18:21.620"/>
    <p1510:client id="{33BD2E9F-35BF-4815-9FEC-6B4E17A6EF00}" v="158" vWet="159" dt="2023-07-14T20:44:42.405"/>
    <p1510:client id="{4B88604E-1FA1-4302-A2C8-870838F0DBFE}" v="25" dt="2023-07-14T20:38:06.955"/>
    <p1510:client id="{56FAB8FD-BF36-4CBB-B54B-67E91393C0CE}" v="433" dt="2023-07-14T20:34:01.190"/>
    <p1510:client id="{770E9C3B-4F63-40CF-BEA1-D2DAEC1B4AA0}" v="29" dt="2023-07-14T16:31:23.172"/>
    <p1510:client id="{937E0E0F-6F70-40EC-9C82-4940063F9300}" v="3" dt="2023-07-14T17:11:24.019"/>
    <p1510:client id="{97483D23-8FED-4889-A463-1781AC343076}" v="18" dt="2023-07-14T18:44:18.072"/>
    <p1510:client id="{A3080E41-988C-CF44-B2CC-E0549F33FCB7}" v="10" dt="2023-07-14T20:43:16.987"/>
    <p1510:client id="{F70A4E42-A519-4DFD-8315-F40ABD44BACC}" v="318" dt="2023-07-14T20:44:46.3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2" d="100"/>
          <a:sy n="152" d="100"/>
        </p:scale>
        <p:origin x="604" y="1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8/10/relationships/authors" Target="author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embeddings/oleObject1.bin"/></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CA"/>
              <a:t>Consolidated</a:t>
            </a:r>
            <a:r>
              <a:rPr lang="en-CA" baseline="0"/>
              <a:t> Statements of Operations</a:t>
            </a:r>
            <a:endParaRPr lang="en-CA"/>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2030511143056756E-2"/>
          <c:y val="9.2190742263504585E-2"/>
          <c:w val="0.87986595558011205"/>
          <c:h val="0.6368105902284471"/>
        </c:manualLayout>
      </c:layout>
      <c:lineChart>
        <c:grouping val="standard"/>
        <c:varyColors val="0"/>
        <c:ser>
          <c:idx val="0"/>
          <c:order val="0"/>
          <c:tx>
            <c:strRef>
              <c:f>'[Financial_Report (Amazon 2023) 1.1.xlsx]Projected Financials'!$B$5</c:f>
              <c:strCache>
                <c:ptCount val="1"/>
                <c:pt idx="0">
                  <c:v>Net sales</c:v>
                </c:pt>
              </c:strCache>
            </c:strRef>
          </c:tx>
          <c:spPr>
            <a:ln w="28575" cap="rnd">
              <a:solidFill>
                <a:schemeClr val="accent1"/>
              </a:solidFill>
              <a:round/>
            </a:ln>
            <a:effectLst/>
          </c:spPr>
          <c:marker>
            <c:symbol val="none"/>
          </c:marker>
          <c:dLbls>
            <c:dLbl>
              <c:idx val="4"/>
              <c:layout>
                <c:manualLayout>
                  <c:x val="-2.1288747415497886E-2"/>
                  <c:y val="2.4952738546460206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F152-42F9-BDB0-7A35C64203A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'[Financial_Report (Amazon 2023) 1.1.xlsx]Projected Financials'!$C$4:$G$4</c:f>
              <c:strCache>
                <c:ptCount val="5"/>
                <c:pt idx="0">
                  <c:v>Dec. 31, 2018</c:v>
                </c:pt>
                <c:pt idx="1">
                  <c:v>Dec. 31, 2019</c:v>
                </c:pt>
                <c:pt idx="2">
                  <c:v>Dec. 31, 2020</c:v>
                </c:pt>
                <c:pt idx="3">
                  <c:v>Dec. 31, 2021</c:v>
                </c:pt>
                <c:pt idx="4">
                  <c:v>Dec. 31, 2022</c:v>
                </c:pt>
              </c:strCache>
            </c:strRef>
          </c:cat>
          <c:val>
            <c:numRef>
              <c:f>'[Financial_Report (Amazon 2023) 1.1.xlsx]Projected Financials'!$C$5:$G$5</c:f>
              <c:numCache>
                <c:formatCode>"$"#,##0</c:formatCode>
                <c:ptCount val="5"/>
                <c:pt idx="0">
                  <c:v>232887</c:v>
                </c:pt>
                <c:pt idx="1">
                  <c:v>280522</c:v>
                </c:pt>
                <c:pt idx="2">
                  <c:v>386064</c:v>
                </c:pt>
                <c:pt idx="3">
                  <c:v>469822</c:v>
                </c:pt>
                <c:pt idx="4">
                  <c:v>513983</c:v>
                </c:pt>
              </c:numCache>
            </c:numRef>
          </c:val>
          <c:smooth val="0"/>
          <c:extLst>
            <c:ext xmlns:c16="http://schemas.microsoft.com/office/drawing/2014/chart" uri="{C3380CC4-5D6E-409C-BE32-E72D297353CC}">
              <c16:uniqueId val="{00000000-0232-47C5-A1A5-B8255A4CCCBA}"/>
            </c:ext>
          </c:extLst>
        </c:ser>
        <c:ser>
          <c:idx val="1"/>
          <c:order val="1"/>
          <c:tx>
            <c:strRef>
              <c:f>'[Financial_Report (Amazon 2023) 1.1.xlsx]Projected Financials'!$B$6</c:f>
              <c:strCache>
                <c:ptCount val="1"/>
                <c:pt idx="0">
                  <c:v>Cost of sales</c:v>
                </c:pt>
              </c:strCache>
            </c:strRef>
          </c:tx>
          <c:spPr>
            <a:ln w="28575" cap="rnd">
              <a:solidFill>
                <a:schemeClr val="accent2"/>
              </a:solidFill>
              <a:round/>
            </a:ln>
            <a:effectLst/>
          </c:spPr>
          <c:marker>
            <c:symbol val="none"/>
          </c:marker>
          <c:dLbls>
            <c:dLbl>
              <c:idx val="0"/>
              <c:layout>
                <c:manualLayout>
                  <c:x val="-2.781152827043417E-2"/>
                  <c:y val="-2.49172106486459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F152-42F9-BDB0-7A35C64203A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'[Financial_Report (Amazon 2023) 1.1.xlsx]Projected Financials'!$C$4:$G$4</c:f>
              <c:strCache>
                <c:ptCount val="5"/>
                <c:pt idx="0">
                  <c:v>Dec. 31, 2018</c:v>
                </c:pt>
                <c:pt idx="1">
                  <c:v>Dec. 31, 2019</c:v>
                </c:pt>
                <c:pt idx="2">
                  <c:v>Dec. 31, 2020</c:v>
                </c:pt>
                <c:pt idx="3">
                  <c:v>Dec. 31, 2021</c:v>
                </c:pt>
                <c:pt idx="4">
                  <c:v>Dec. 31, 2022</c:v>
                </c:pt>
              </c:strCache>
            </c:strRef>
          </c:cat>
          <c:val>
            <c:numRef>
              <c:f>'[Financial_Report (Amazon 2023) 1.1.xlsx]Projected Financials'!$C$6:$G$6</c:f>
              <c:numCache>
                <c:formatCode>"$"#,##0</c:formatCode>
                <c:ptCount val="5"/>
                <c:pt idx="0">
                  <c:v>139156</c:v>
                </c:pt>
                <c:pt idx="1">
                  <c:v>165536</c:v>
                </c:pt>
                <c:pt idx="2">
                  <c:v>233307</c:v>
                </c:pt>
                <c:pt idx="3">
                  <c:v>272344</c:v>
                </c:pt>
                <c:pt idx="4">
                  <c:v>288831</c:v>
                </c:pt>
              </c:numCache>
            </c:numRef>
          </c:val>
          <c:smooth val="0"/>
          <c:extLst>
            <c:ext xmlns:c16="http://schemas.microsoft.com/office/drawing/2014/chart" uri="{C3380CC4-5D6E-409C-BE32-E72D297353CC}">
              <c16:uniqueId val="{00000001-0232-47C5-A1A5-B8255A4CCCBA}"/>
            </c:ext>
          </c:extLst>
        </c:ser>
        <c:ser>
          <c:idx val="2"/>
          <c:order val="2"/>
          <c:tx>
            <c:strRef>
              <c:f>'[Financial_Report (Amazon 2023) 1.1.xlsx]Projected Financials'!$B$15</c:f>
              <c:strCache>
                <c:ptCount val="1"/>
                <c:pt idx="0">
                  <c:v>Total operating expenses</c:v>
                </c:pt>
              </c:strCache>
            </c:strRef>
          </c:tx>
          <c:spPr>
            <a:ln w="28575" cap="rnd">
              <a:solidFill>
                <a:schemeClr val="accent3"/>
              </a:solidFill>
              <a:round/>
            </a:ln>
            <a:effectLst/>
          </c:spPr>
          <c:marker>
            <c:symbol val="none"/>
          </c:marker>
          <c:dLbls>
            <c:dLbl>
              <c:idx val="0"/>
              <c:layout>
                <c:manualLayout>
                  <c:x val="-2.4245741403069013E-2"/>
                  <c:y val="-2.491721064864592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F152-42F9-BDB0-7A35C64203A4}"/>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'[Financial_Report (Amazon 2023) 1.1.xlsx]Projected Financials'!$C$4:$G$4</c:f>
              <c:strCache>
                <c:ptCount val="5"/>
                <c:pt idx="0">
                  <c:v>Dec. 31, 2018</c:v>
                </c:pt>
                <c:pt idx="1">
                  <c:v>Dec. 31, 2019</c:v>
                </c:pt>
                <c:pt idx="2">
                  <c:v>Dec. 31, 2020</c:v>
                </c:pt>
                <c:pt idx="3">
                  <c:v>Dec. 31, 2021</c:v>
                </c:pt>
                <c:pt idx="4">
                  <c:v>Dec. 31, 2022</c:v>
                </c:pt>
              </c:strCache>
            </c:strRef>
          </c:cat>
          <c:val>
            <c:numRef>
              <c:f>'[Financial_Report (Amazon 2023) 1.1.xlsx]Projected Financials'!$C$15:$G$15</c:f>
              <c:numCache>
                <c:formatCode>"$"#,##0</c:formatCode>
                <c:ptCount val="5"/>
                <c:pt idx="0">
                  <c:v>81310</c:v>
                </c:pt>
                <c:pt idx="1">
                  <c:v>100445</c:v>
                </c:pt>
                <c:pt idx="2">
                  <c:v>129858</c:v>
                </c:pt>
                <c:pt idx="3">
                  <c:v>172599</c:v>
                </c:pt>
                <c:pt idx="4">
                  <c:v>212904</c:v>
                </c:pt>
              </c:numCache>
            </c:numRef>
          </c:val>
          <c:smooth val="0"/>
          <c:extLst>
            <c:ext xmlns:c16="http://schemas.microsoft.com/office/drawing/2014/chart" uri="{C3380CC4-5D6E-409C-BE32-E72D297353CC}">
              <c16:uniqueId val="{00000002-0232-47C5-A1A5-B8255A4CCCBA}"/>
            </c:ext>
          </c:extLst>
        </c:ser>
        <c:ser>
          <c:idx val="3"/>
          <c:order val="3"/>
          <c:tx>
            <c:strRef>
              <c:f>'[Financial_Report (Amazon 2023) 1.1.xlsx]Projected Financials'!$B$16</c:f>
              <c:strCache>
                <c:ptCount val="1"/>
                <c:pt idx="0">
                  <c:v>Operating income</c:v>
                </c:pt>
              </c:strCache>
            </c:strRef>
          </c:tx>
          <c:spPr>
            <a:ln w="28575" cap="rnd">
              <a:solidFill>
                <a:schemeClr val="accent4"/>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'[Financial_Report (Amazon 2023) 1.1.xlsx]Projected Financials'!$C$4:$G$4</c:f>
              <c:strCache>
                <c:ptCount val="5"/>
                <c:pt idx="0">
                  <c:v>Dec. 31, 2018</c:v>
                </c:pt>
                <c:pt idx="1">
                  <c:v>Dec. 31, 2019</c:v>
                </c:pt>
                <c:pt idx="2">
                  <c:v>Dec. 31, 2020</c:v>
                </c:pt>
                <c:pt idx="3">
                  <c:v>Dec. 31, 2021</c:v>
                </c:pt>
                <c:pt idx="4">
                  <c:v>Dec. 31, 2022</c:v>
                </c:pt>
              </c:strCache>
            </c:strRef>
          </c:cat>
          <c:val>
            <c:numRef>
              <c:f>'[Financial_Report (Amazon 2023) 1.1.xlsx]Projected Financials'!$C$16:$G$16</c:f>
              <c:numCache>
                <c:formatCode>"$"#,##0</c:formatCode>
                <c:ptCount val="5"/>
                <c:pt idx="0">
                  <c:v>12421</c:v>
                </c:pt>
                <c:pt idx="1">
                  <c:v>14541</c:v>
                </c:pt>
                <c:pt idx="2">
                  <c:v>22899</c:v>
                </c:pt>
                <c:pt idx="3">
                  <c:v>24879</c:v>
                </c:pt>
                <c:pt idx="4">
                  <c:v>12248</c:v>
                </c:pt>
              </c:numCache>
            </c:numRef>
          </c:val>
          <c:smooth val="0"/>
          <c:extLst>
            <c:ext xmlns:c16="http://schemas.microsoft.com/office/drawing/2014/chart" uri="{C3380CC4-5D6E-409C-BE32-E72D297353CC}">
              <c16:uniqueId val="{00000003-0232-47C5-A1A5-B8255A4CCCBA}"/>
            </c:ext>
          </c:extLst>
        </c:ser>
        <c:dLbls>
          <c:dLblPos val="t"/>
          <c:showLegendKey val="0"/>
          <c:showVal val="1"/>
          <c:showCatName val="0"/>
          <c:showSerName val="0"/>
          <c:showPercent val="0"/>
          <c:showBubbleSize val="0"/>
        </c:dLbls>
        <c:smooth val="0"/>
        <c:axId val="60369263"/>
        <c:axId val="60344303"/>
      </c:lineChart>
      <c:catAx>
        <c:axId val="60369263"/>
        <c:scaling>
          <c:orientation val="minMax"/>
        </c:scaling>
        <c:delete val="0"/>
        <c:axPos val="b"/>
        <c:title>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0344303"/>
        <c:crosses val="autoZero"/>
        <c:auto val="1"/>
        <c:lblAlgn val="ctr"/>
        <c:lblOffset val="100"/>
        <c:noMultiLvlLbl val="0"/>
      </c:catAx>
      <c:valAx>
        <c:axId val="6034430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CA"/>
                  <a:t>Money in millions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03692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83D355-26E3-4D76-A212-9033FC9691CF}" type="datetimeFigureOut">
              <a:rPr lang="en-CA" smtClean="0"/>
              <a:t>2023-07-14</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74D7DD-6200-4635-AEDE-83763BCCBEEA}" type="slidenum">
              <a:rPr lang="en-CA" smtClean="0"/>
              <a:t>‹#›</a:t>
            </a:fld>
            <a:endParaRPr lang="en-CA"/>
          </a:p>
        </p:txBody>
      </p:sp>
    </p:spTree>
    <p:extLst>
      <p:ext uri="{BB962C8B-B14F-4D97-AF65-F5344CB8AC3E}">
        <p14:creationId xmlns:p14="http://schemas.microsoft.com/office/powerpoint/2010/main" val="3512995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Amazon operates in the consumer-packaged goods (CPG) industry, which is less influenced by macroeconomic trends compared to industries like airlines or automobiles.</a:t>
            </a:r>
          </a:p>
          <a:p>
            <a:r>
              <a:rPr lang="en-US"/>
              <a:t>- However, there are still key macroeconomic factors that can impact the industry:</a:t>
            </a:r>
            <a:endParaRPr lang="en-CA"/>
          </a:p>
        </p:txBody>
      </p:sp>
      <p:sp>
        <p:nvSpPr>
          <p:cNvPr id="4" name="Slide Number Placeholder 3"/>
          <p:cNvSpPr>
            <a:spLocks noGrp="1"/>
          </p:cNvSpPr>
          <p:nvPr>
            <p:ph type="sldNum" sz="quarter" idx="5"/>
          </p:nvPr>
        </p:nvSpPr>
        <p:spPr/>
        <p:txBody>
          <a:bodyPr/>
          <a:lstStyle/>
          <a:p>
            <a:fld id="{E574D7DD-6200-4635-AEDE-83763BCCBEEA}" type="slidenum">
              <a:rPr lang="en-CA" smtClean="0"/>
              <a:t>4</a:t>
            </a:fld>
            <a:endParaRPr lang="en-CA"/>
          </a:p>
        </p:txBody>
      </p:sp>
    </p:spTree>
    <p:extLst>
      <p:ext uri="{BB962C8B-B14F-4D97-AF65-F5344CB8AC3E}">
        <p14:creationId xmlns:p14="http://schemas.microsoft.com/office/powerpoint/2010/main" val="634524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E574D7DD-6200-4635-AEDE-83763BCCBEEA}" type="slidenum">
              <a:rPr lang="en-CA" smtClean="0"/>
              <a:t>16</a:t>
            </a:fld>
            <a:endParaRPr lang="en-CA"/>
          </a:p>
        </p:txBody>
      </p:sp>
    </p:spTree>
    <p:extLst>
      <p:ext uri="{BB962C8B-B14F-4D97-AF65-F5344CB8AC3E}">
        <p14:creationId xmlns:p14="http://schemas.microsoft.com/office/powerpoint/2010/main" val="2883902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7/14/2023</a:t>
            </a:fld>
            <a:endParaRPr lang="en-US"/>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7/14/2023</a:t>
            </a:fld>
            <a:endParaRPr lang="en-US"/>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7/14/2023</a:t>
            </a:fld>
            <a:endParaRPr lang="en-US"/>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7/14/2023</a:t>
            </a:fld>
            <a:endParaRPr lang="en-US"/>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7/14/2023</a:t>
            </a:fld>
            <a:endParaRPr lang="en-US"/>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7/14/2023</a:t>
            </a:fld>
            <a:endParaRPr lang="en-US"/>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7/14/2023</a:t>
            </a:fld>
            <a:endParaRPr lang="en-US"/>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7/14/2023</a:t>
            </a:fld>
            <a:endParaRPr lang="en-US"/>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7/14/2023</a:t>
            </a:fld>
            <a:endParaRPr lang="en-US"/>
          </a:p>
        </p:txBody>
      </p:sp>
      <p:sp>
        <p:nvSpPr>
          <p:cNvPr id="6" name="Footer Placeholder 5"/>
          <p:cNvSpPr>
            <a:spLocks noGrp="1"/>
          </p:cNvSpPr>
          <p:nvPr>
            <p:ph type="ftr" sz="quarter" idx="11"/>
          </p:nvPr>
        </p:nvSpPr>
        <p:spPr>
          <a:xfrm>
            <a:off x="1097279" y="6446838"/>
            <a:ext cx="6818262" cy="365125"/>
          </a:xfr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7/14/2023</a:t>
            </a:fld>
            <a:endParaRPr lang="en-US"/>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45218" y="-253742"/>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400480"/>
          </a:xfrm>
        </p:spPr>
        <p:txBody>
          <a:bodyPr anchor="b">
            <a:normAutofit/>
          </a:bodyPr>
          <a:lstStyle/>
          <a:p>
            <a:r>
              <a:rPr lang="en-US" sz="4400" dirty="0">
                <a:solidFill>
                  <a:schemeClr val="tx1"/>
                </a:solidFill>
              </a:rPr>
              <a:t>Amazon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129455"/>
            <a:ext cx="3205640" cy="1334491"/>
          </a:xfrm>
        </p:spPr>
        <p:txBody>
          <a:bodyPr anchor="t">
            <a:normAutofit fontScale="25000" lnSpcReduction="20000"/>
          </a:bodyPr>
          <a:lstStyle/>
          <a:p>
            <a:pPr>
              <a:lnSpc>
                <a:spcPct val="100000"/>
              </a:lnSpc>
            </a:pPr>
            <a:r>
              <a:rPr lang="en-US" sz="8000" dirty="0"/>
              <a:t>Group 8</a:t>
            </a:r>
          </a:p>
          <a:p>
            <a:pPr>
              <a:lnSpc>
                <a:spcPct val="100000"/>
              </a:lnSpc>
            </a:pPr>
            <a:endParaRPr lang="en-US" sz="400" dirty="0"/>
          </a:p>
          <a:p>
            <a:pPr>
              <a:lnSpc>
                <a:spcPct val="120000"/>
              </a:lnSpc>
              <a:spcBef>
                <a:spcPts val="0"/>
              </a:spcBef>
              <a:spcAft>
                <a:spcPts val="0"/>
              </a:spcAft>
            </a:pPr>
            <a:r>
              <a:rPr lang="en-US" sz="3600" dirty="0" err="1"/>
              <a:t>Dhyey</a:t>
            </a:r>
            <a:r>
              <a:rPr lang="en-US" sz="3600" dirty="0"/>
              <a:t> </a:t>
            </a:r>
            <a:r>
              <a:rPr lang="en-US" sz="3600" dirty="0" err="1"/>
              <a:t>Shaileshkumar</a:t>
            </a:r>
            <a:r>
              <a:rPr lang="en-US" sz="3600" dirty="0"/>
              <a:t> Patel (0795590)</a:t>
            </a:r>
          </a:p>
          <a:p>
            <a:pPr>
              <a:lnSpc>
                <a:spcPct val="120000"/>
              </a:lnSpc>
              <a:spcBef>
                <a:spcPts val="0"/>
              </a:spcBef>
              <a:spcAft>
                <a:spcPts val="0"/>
              </a:spcAft>
            </a:pPr>
            <a:r>
              <a:rPr lang="en-US" sz="3600" dirty="0"/>
              <a:t>Alejandro Rodriguez Orama (0795089)</a:t>
            </a:r>
          </a:p>
          <a:p>
            <a:pPr>
              <a:lnSpc>
                <a:spcPct val="120000"/>
              </a:lnSpc>
              <a:spcBef>
                <a:spcPts val="0"/>
              </a:spcBef>
              <a:spcAft>
                <a:spcPts val="0"/>
              </a:spcAft>
            </a:pPr>
            <a:r>
              <a:rPr lang="en-US" sz="3600" dirty="0"/>
              <a:t>Olabisi </a:t>
            </a:r>
            <a:r>
              <a:rPr lang="en-US" sz="3600" dirty="0" err="1"/>
              <a:t>Fadahunsi</a:t>
            </a:r>
            <a:r>
              <a:rPr lang="en-US" sz="3600" dirty="0"/>
              <a:t> (0801587)</a:t>
            </a:r>
          </a:p>
          <a:p>
            <a:pPr>
              <a:lnSpc>
                <a:spcPct val="120000"/>
              </a:lnSpc>
              <a:spcBef>
                <a:spcPts val="0"/>
              </a:spcBef>
              <a:spcAft>
                <a:spcPts val="0"/>
              </a:spcAft>
            </a:pPr>
            <a:r>
              <a:rPr lang="en-US" sz="3600" dirty="0"/>
              <a:t>Nelson </a:t>
            </a:r>
            <a:r>
              <a:rPr lang="en-US" sz="3600" dirty="0" err="1"/>
              <a:t>Nwachia</a:t>
            </a:r>
            <a:r>
              <a:rPr lang="en-US" sz="3600" dirty="0"/>
              <a:t>(0793347)</a:t>
            </a:r>
          </a:p>
          <a:p>
            <a:pPr>
              <a:lnSpc>
                <a:spcPct val="120000"/>
              </a:lnSpc>
              <a:spcBef>
                <a:spcPts val="0"/>
              </a:spcBef>
              <a:spcAft>
                <a:spcPts val="0"/>
              </a:spcAft>
            </a:pPr>
            <a:r>
              <a:rPr lang="en-US" sz="3600" dirty="0"/>
              <a:t>Abhijeet Satish Chaudhari (0792238)</a:t>
            </a:r>
          </a:p>
          <a:p>
            <a:pPr>
              <a:lnSpc>
                <a:spcPct val="120000"/>
              </a:lnSpc>
              <a:spcBef>
                <a:spcPts val="0"/>
              </a:spcBef>
              <a:spcAft>
                <a:spcPts val="0"/>
              </a:spcAft>
            </a:pPr>
            <a:r>
              <a:rPr lang="en-US" sz="3600" dirty="0" err="1"/>
              <a:t>Arzitha</a:t>
            </a:r>
            <a:r>
              <a:rPr lang="en-US" sz="3600" dirty="0"/>
              <a:t> </a:t>
            </a:r>
            <a:r>
              <a:rPr lang="en-US" sz="3600" dirty="0" err="1"/>
              <a:t>Rachakonda</a:t>
            </a:r>
            <a:endParaRPr lang="en-US" sz="3600" dirty="0"/>
          </a:p>
          <a:p>
            <a:pPr>
              <a:lnSpc>
                <a:spcPct val="100000"/>
              </a:lnSpc>
            </a:pPr>
            <a:endParaRPr lang="en-US" sz="1600" dirty="0"/>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5" descr="A logo on a black background&#10;&#10;Description automatically generated">
            <a:extLst>
              <a:ext uri="{FF2B5EF4-FFF2-40B4-BE49-F238E27FC236}">
                <a16:creationId xmlns:a16="http://schemas.microsoft.com/office/drawing/2014/main" id="{FCD25927-D504-BCE7-A50E-456B641C4B57}"/>
              </a:ext>
            </a:extLst>
          </p:cNvPr>
          <p:cNvPicPr>
            <a:picLocks noChangeAspect="1"/>
          </p:cNvPicPr>
          <p:nvPr/>
        </p:nvPicPr>
        <p:blipFill>
          <a:blip r:embed="rId4"/>
          <a:stretch>
            <a:fillRect/>
          </a:stretch>
        </p:blipFill>
        <p:spPr>
          <a:xfrm>
            <a:off x="8120143" y="1394053"/>
            <a:ext cx="2743200" cy="1838528"/>
          </a:xfrm>
          <a:prstGeom prst="rect">
            <a:avLst/>
          </a:prstGeom>
        </p:spPr>
      </p:pic>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p:nvPr>
        </p:nvSpPr>
        <p:spPr>
          <a:xfrm>
            <a:off x="1097280" y="286603"/>
            <a:ext cx="10058400" cy="1450757"/>
          </a:xfrm>
        </p:spPr>
        <p:txBody>
          <a:bodyPr anchor="b">
            <a:normAutofit/>
          </a:bodyPr>
          <a:lstStyle/>
          <a:p>
            <a:r>
              <a:rPr lang="en-CA"/>
              <a:t>Monte Carlo Simulation </a:t>
            </a:r>
          </a:p>
        </p:txBody>
      </p:sp>
      <p:pic>
        <p:nvPicPr>
          <p:cNvPr id="4" name="Picture 4" descr="A graph of a stock price&#10;&#10;Description automatically generated">
            <a:extLst>
              <a:ext uri="{FF2B5EF4-FFF2-40B4-BE49-F238E27FC236}">
                <a16:creationId xmlns:a16="http://schemas.microsoft.com/office/drawing/2014/main" id="{7F062828-049B-6131-5604-FDAD1B8654A1}"/>
              </a:ext>
            </a:extLst>
          </p:cNvPr>
          <p:cNvPicPr>
            <a:picLocks noGrp="1" noChangeAspect="1"/>
          </p:cNvPicPr>
          <p:nvPr>
            <p:ph idx="1"/>
          </p:nvPr>
        </p:nvPicPr>
        <p:blipFill>
          <a:blip r:embed="rId2"/>
          <a:stretch>
            <a:fillRect/>
          </a:stretch>
        </p:blipFill>
        <p:spPr>
          <a:xfrm>
            <a:off x="1540028" y="2108201"/>
            <a:ext cx="9172904" cy="3760891"/>
          </a:xfrm>
          <a:noFill/>
        </p:spPr>
      </p:pic>
    </p:spTree>
    <p:extLst>
      <p:ext uri="{BB962C8B-B14F-4D97-AF65-F5344CB8AC3E}">
        <p14:creationId xmlns:p14="http://schemas.microsoft.com/office/powerpoint/2010/main" val="2934766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p:nvPr>
        </p:nvSpPr>
        <p:spPr>
          <a:xfrm>
            <a:off x="1097280" y="286603"/>
            <a:ext cx="10058400" cy="1450757"/>
          </a:xfrm>
        </p:spPr>
        <p:txBody>
          <a:bodyPr anchor="b">
            <a:normAutofit/>
          </a:bodyPr>
          <a:lstStyle/>
          <a:p>
            <a:r>
              <a:rPr lang="en-CA"/>
              <a:t>Monte Carlo Simulation </a:t>
            </a:r>
          </a:p>
        </p:txBody>
      </p:sp>
      <p:pic>
        <p:nvPicPr>
          <p:cNvPr id="6" name="Content Placeholder 5" descr="A graph of different colored lines&#10;&#10;Description automatically generated">
            <a:extLst>
              <a:ext uri="{FF2B5EF4-FFF2-40B4-BE49-F238E27FC236}">
                <a16:creationId xmlns:a16="http://schemas.microsoft.com/office/drawing/2014/main" id="{88A20B85-D6BE-D56D-F376-E033C9D2AC8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54736" y="2108200"/>
            <a:ext cx="8542853" cy="3760788"/>
          </a:xfrm>
          <a:prstGeom prst="rect">
            <a:avLst/>
          </a:prstGeom>
        </p:spPr>
      </p:pic>
    </p:spTree>
    <p:extLst>
      <p:ext uri="{BB962C8B-B14F-4D97-AF65-F5344CB8AC3E}">
        <p14:creationId xmlns:p14="http://schemas.microsoft.com/office/powerpoint/2010/main" val="27822707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p:nvPr>
        </p:nvSpPr>
        <p:spPr>
          <a:xfrm>
            <a:off x="1062111" y="134203"/>
            <a:ext cx="10058400" cy="852881"/>
          </a:xfrm>
        </p:spPr>
        <p:txBody>
          <a:bodyPr anchor="b">
            <a:normAutofit/>
          </a:bodyPr>
          <a:lstStyle/>
          <a:p>
            <a:pPr algn="ctr"/>
            <a:r>
              <a:rPr lang="en-CA"/>
              <a:t>Monte Carlo Simulation </a:t>
            </a:r>
            <a:endParaRPr lang="en-US"/>
          </a:p>
        </p:txBody>
      </p:sp>
      <p:pic>
        <p:nvPicPr>
          <p:cNvPr id="7" name="Content Placeholder 6">
            <a:extLst>
              <a:ext uri="{FF2B5EF4-FFF2-40B4-BE49-F238E27FC236}">
                <a16:creationId xmlns:a16="http://schemas.microsoft.com/office/drawing/2014/main" id="{A8FC5101-C8B7-DB76-9829-A3852068417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402" y="1146908"/>
            <a:ext cx="11156907" cy="5003434"/>
          </a:xfrm>
          <a:prstGeom prst="rect">
            <a:avLst/>
          </a:prstGeom>
        </p:spPr>
      </p:pic>
    </p:spTree>
    <p:extLst>
      <p:ext uri="{BB962C8B-B14F-4D97-AF65-F5344CB8AC3E}">
        <p14:creationId xmlns:p14="http://schemas.microsoft.com/office/powerpoint/2010/main" val="850153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p:nvPr>
        </p:nvSpPr>
        <p:spPr>
          <a:xfrm>
            <a:off x="1062111" y="75588"/>
            <a:ext cx="10058400" cy="888050"/>
          </a:xfrm>
        </p:spPr>
        <p:txBody>
          <a:bodyPr anchor="b">
            <a:normAutofit/>
          </a:bodyPr>
          <a:lstStyle/>
          <a:p>
            <a:r>
              <a:rPr lang="en-CA"/>
              <a:t>Facebook Prophet Simulation </a:t>
            </a:r>
          </a:p>
        </p:txBody>
      </p:sp>
      <p:pic>
        <p:nvPicPr>
          <p:cNvPr id="6" name="Content Placeholder 5">
            <a:extLst>
              <a:ext uri="{FF2B5EF4-FFF2-40B4-BE49-F238E27FC236}">
                <a16:creationId xmlns:a16="http://schemas.microsoft.com/office/drawing/2014/main" id="{10B9B572-4AC2-C565-2A95-AA5B51830A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11116" y="2036463"/>
            <a:ext cx="7569767" cy="4146223"/>
          </a:xfrm>
          <a:prstGeom prst="rect">
            <a:avLst/>
          </a:prstGeom>
        </p:spPr>
      </p:pic>
    </p:spTree>
    <p:extLst>
      <p:ext uri="{BB962C8B-B14F-4D97-AF65-F5344CB8AC3E}">
        <p14:creationId xmlns:p14="http://schemas.microsoft.com/office/powerpoint/2010/main" val="14835238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52C68-7833-EC30-4DD8-8E68FF5DB3B4}"/>
              </a:ext>
            </a:extLst>
          </p:cNvPr>
          <p:cNvSpPr>
            <a:spLocks noGrp="1"/>
          </p:cNvSpPr>
          <p:nvPr>
            <p:ph type="title"/>
          </p:nvPr>
        </p:nvSpPr>
        <p:spPr>
          <a:xfrm>
            <a:off x="1062111" y="99034"/>
            <a:ext cx="10058400" cy="817711"/>
          </a:xfrm>
        </p:spPr>
        <p:txBody>
          <a:bodyPr/>
          <a:lstStyle/>
          <a:p>
            <a:r>
              <a:rPr lang="en-US"/>
              <a:t>Seasonality trends</a:t>
            </a:r>
            <a:endParaRPr lang="en-CA"/>
          </a:p>
        </p:txBody>
      </p:sp>
      <p:pic>
        <p:nvPicPr>
          <p:cNvPr id="4" name="Content Placeholder 3">
            <a:extLst>
              <a:ext uri="{FF2B5EF4-FFF2-40B4-BE49-F238E27FC236}">
                <a16:creationId xmlns:a16="http://schemas.microsoft.com/office/drawing/2014/main" id="{92153B72-116A-8A6E-D27D-D6CADF244A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97495" y="2071187"/>
            <a:ext cx="7437930" cy="3908339"/>
          </a:xfrm>
          <a:prstGeom prst="rect">
            <a:avLst/>
          </a:prstGeom>
        </p:spPr>
      </p:pic>
    </p:spTree>
    <p:extLst>
      <p:ext uri="{BB962C8B-B14F-4D97-AF65-F5344CB8AC3E}">
        <p14:creationId xmlns:p14="http://schemas.microsoft.com/office/powerpoint/2010/main" val="20138777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F2C54-E373-222C-9F42-7991A931688A}"/>
              </a:ext>
            </a:extLst>
          </p:cNvPr>
          <p:cNvSpPr>
            <a:spLocks noGrp="1"/>
          </p:cNvSpPr>
          <p:nvPr>
            <p:ph type="title"/>
          </p:nvPr>
        </p:nvSpPr>
        <p:spPr>
          <a:xfrm>
            <a:off x="1062111" y="145926"/>
            <a:ext cx="10058400" cy="712204"/>
          </a:xfrm>
        </p:spPr>
        <p:txBody>
          <a:bodyPr>
            <a:normAutofit fontScale="90000"/>
          </a:bodyPr>
          <a:lstStyle/>
          <a:p>
            <a:r>
              <a:rPr lang="en-US"/>
              <a:t>Recommendations</a:t>
            </a:r>
          </a:p>
        </p:txBody>
      </p:sp>
      <p:sp>
        <p:nvSpPr>
          <p:cNvPr id="3" name="Content Placeholder 2">
            <a:extLst>
              <a:ext uri="{FF2B5EF4-FFF2-40B4-BE49-F238E27FC236}">
                <a16:creationId xmlns:a16="http://schemas.microsoft.com/office/drawing/2014/main" id="{8A178346-54BC-4238-14D8-3AC83F7DED5A}"/>
              </a:ext>
            </a:extLst>
          </p:cNvPr>
          <p:cNvSpPr>
            <a:spLocks noGrp="1"/>
          </p:cNvSpPr>
          <p:nvPr>
            <p:ph idx="1"/>
          </p:nvPr>
        </p:nvSpPr>
        <p:spPr>
          <a:xfrm>
            <a:off x="141646" y="1996580"/>
            <a:ext cx="11875477" cy="4110605"/>
          </a:xfrm>
          <a:noFill/>
          <a:ln>
            <a:noFill/>
          </a:ln>
        </p:spPr>
        <p:txBody>
          <a:bodyPr vert="horz" lIns="0" tIns="45720" rIns="0" bIns="45720" rtlCol="0" anchor="t">
            <a:noAutofit/>
          </a:bodyPr>
          <a:lstStyle/>
          <a:p>
            <a:pPr>
              <a:lnSpc>
                <a:spcPct val="150000"/>
              </a:lnSpc>
              <a:buFont typeface="Arial" panose="020F0502020204030204" pitchFamily="34" charset="0"/>
              <a:buChar char="•"/>
            </a:pPr>
            <a:r>
              <a:rPr lang="en-US" sz="1400" b="1">
                <a:ea typeface="+mn-lt"/>
                <a:cs typeface="+mn-lt"/>
              </a:rPr>
              <a:t>For Amazon</a:t>
            </a:r>
          </a:p>
          <a:p>
            <a:pPr algn="just">
              <a:lnSpc>
                <a:spcPct val="150000"/>
              </a:lnSpc>
              <a:buFont typeface="Arial" panose="020F0502020204030204" pitchFamily="34" charset="0"/>
              <a:buChar char="•"/>
            </a:pPr>
            <a:r>
              <a:rPr lang="en-US" sz="1400">
                <a:ea typeface="+mn-lt"/>
                <a:cs typeface="+mn-lt"/>
              </a:rPr>
              <a:t>Consider investment opportunities that have the potential to generate returns higher than the WACC, thereby creating value for shareholders. </a:t>
            </a:r>
            <a:endParaRPr lang="en-US" sz="1400"/>
          </a:p>
          <a:p>
            <a:pPr algn="just">
              <a:lnSpc>
                <a:spcPct val="150000"/>
              </a:lnSpc>
              <a:buFont typeface="Arial" panose="020F0502020204030204" pitchFamily="34" charset="0"/>
              <a:buChar char="•"/>
            </a:pPr>
            <a:r>
              <a:rPr lang="en-US" sz="1400">
                <a:ea typeface="+mn-lt"/>
                <a:cs typeface="+mn-lt"/>
              </a:rPr>
              <a:t>Amazon should capitalize on growth opportunities aligned with Amazon's core competencies and long-term strategy</a:t>
            </a:r>
          </a:p>
          <a:p>
            <a:pPr algn="just">
              <a:lnSpc>
                <a:spcPct val="150000"/>
              </a:lnSpc>
              <a:buFont typeface="Arial" panose="020F0502020204030204" pitchFamily="34" charset="0"/>
              <a:buChar char="•"/>
            </a:pPr>
            <a:r>
              <a:rPr lang="en-US" sz="1400" b="1">
                <a:ea typeface="+mn-lt"/>
                <a:cs typeface="+mn-lt"/>
              </a:rPr>
              <a:t>For Stockholders</a:t>
            </a:r>
          </a:p>
          <a:p>
            <a:pPr algn="just">
              <a:lnSpc>
                <a:spcPct val="150000"/>
              </a:lnSpc>
              <a:buFont typeface="Arial" panose="020F0502020204030204" pitchFamily="34" charset="0"/>
              <a:buChar char="•"/>
            </a:pPr>
            <a:r>
              <a:rPr lang="en-US" sz="1400">
                <a:ea typeface="+mn-lt"/>
                <a:cs typeface="+mn-lt"/>
              </a:rPr>
              <a:t>COVID-19 pandemic caused a significant exponential increase in Amazon sales from 2020 to 2021. . It is important to note that the current sales numbers are not indicative of normal sales values. Therefore, we recommend selling.</a:t>
            </a:r>
            <a:endParaRPr lang="en-US" sz="1400"/>
          </a:p>
          <a:p>
            <a:pPr algn="just">
              <a:lnSpc>
                <a:spcPct val="150000"/>
              </a:lnSpc>
              <a:buFont typeface="Arial" panose="020F0502020204030204" pitchFamily="34" charset="0"/>
              <a:buChar char="•"/>
            </a:pPr>
            <a:r>
              <a:rPr lang="en-US" sz="1400">
                <a:ea typeface="+mn-lt"/>
                <a:cs typeface="+mn-lt"/>
              </a:rPr>
              <a:t>As seen in the seasonality chart above, there is a notable variation between the months of July to October compared to the rest of the year. This difference can be attributed to events such as Amazon Prime Days (July 11 and 12) and the start of the school year in September. As a result, we suggest buying during the beginning or end of the year and selling during the months from July to September, which represents the high season of sales on Amazon.</a:t>
            </a:r>
          </a:p>
          <a:p>
            <a:pPr>
              <a:lnSpc>
                <a:spcPct val="150000"/>
              </a:lnSpc>
              <a:buFont typeface="Arial" panose="020F0502020204030204" pitchFamily="34" charset="0"/>
              <a:buChar char="•"/>
            </a:pPr>
            <a:endParaRPr lang="en-US" dirty="0"/>
          </a:p>
          <a:p>
            <a:pPr>
              <a:buFont typeface="Arial" panose="020F0502020204030204" pitchFamily="34" charset="0"/>
              <a:buChar char="•"/>
            </a:pPr>
            <a:endParaRPr lang="en-US" dirty="0"/>
          </a:p>
        </p:txBody>
      </p:sp>
    </p:spTree>
    <p:extLst>
      <p:ext uri="{BB962C8B-B14F-4D97-AF65-F5344CB8AC3E}">
        <p14:creationId xmlns:p14="http://schemas.microsoft.com/office/powerpoint/2010/main" val="33636790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idx="4294967295"/>
          </p:nvPr>
        </p:nvSpPr>
        <p:spPr>
          <a:xfrm>
            <a:off x="1023730" y="289527"/>
            <a:ext cx="5546035" cy="848227"/>
          </a:xfrm>
        </p:spPr>
        <p:txBody>
          <a:bodyPr/>
          <a:lstStyle/>
          <a:p>
            <a:r>
              <a:rPr lang="en-CA"/>
              <a:t>Conclusion </a:t>
            </a:r>
          </a:p>
        </p:txBody>
      </p:sp>
      <p:sp>
        <p:nvSpPr>
          <p:cNvPr id="3" name="Content Placeholder 2">
            <a:extLst>
              <a:ext uri="{FF2B5EF4-FFF2-40B4-BE49-F238E27FC236}">
                <a16:creationId xmlns:a16="http://schemas.microsoft.com/office/drawing/2014/main" id="{42A36C60-6BF3-E9CD-0680-42B9C3CAB27B}"/>
              </a:ext>
            </a:extLst>
          </p:cNvPr>
          <p:cNvSpPr>
            <a:spLocks noGrp="1"/>
          </p:cNvSpPr>
          <p:nvPr>
            <p:ph idx="4294967295"/>
          </p:nvPr>
        </p:nvSpPr>
        <p:spPr>
          <a:xfrm>
            <a:off x="0" y="1263316"/>
            <a:ext cx="12192000" cy="5161547"/>
          </a:xfrm>
        </p:spPr>
        <p:txBody>
          <a:bodyPr>
            <a:normAutofit fontScale="92500" lnSpcReduction="20000"/>
          </a:bodyPr>
          <a:lstStyle/>
          <a:p>
            <a:pPr>
              <a:lnSpc>
                <a:spcPct val="100000"/>
              </a:lnSpc>
            </a:pPr>
            <a:r>
              <a:rPr lang="en-US" sz="1600"/>
              <a:t>Valuation:</a:t>
            </a:r>
          </a:p>
          <a:p>
            <a:pPr>
              <a:lnSpc>
                <a:spcPct val="100000"/>
              </a:lnSpc>
            </a:pPr>
            <a:r>
              <a:rPr lang="en-US" sz="1600"/>
              <a:t>Based on the Free Cash Flow (FCF) calculations, the calculated stock price for Amazon suggests a value of $107.45. However, the market price of Amazon's stock is currently $129.78, indicating a potential overvaluation. This may be attributed to market sentiment, growth expectations, market dynamics, and long-term investment horizons. It is recommended to closely monitor the stock price and consider factors beyond the calculated value when making investment decisions.</a:t>
            </a:r>
          </a:p>
          <a:p>
            <a:pPr>
              <a:lnSpc>
                <a:spcPct val="100000"/>
              </a:lnSpc>
            </a:pPr>
            <a:r>
              <a:rPr lang="en-US" sz="1600"/>
              <a:t>Financial Ratios:</a:t>
            </a:r>
          </a:p>
          <a:p>
            <a:pPr>
              <a:lnSpc>
                <a:spcPct val="100000"/>
              </a:lnSpc>
            </a:pPr>
            <a:r>
              <a:rPr lang="en-US" sz="1600"/>
              <a:t>Financial ratios provide insights into Amazon's liquidity, profitability, solvency, and asset utilization. Amazon demonstrates favorable liquidity with current and quick ratios above 1, indicating its ability to cover short-term obligations. Profitability ratios, such as gross profit margin and operating profit margin, reflect Amazon's effective cost management and revenue generation. However, negative return on assets and return on equity suggest areas for improvement. Solvency ratios indicate Amazon's ability to meet long-term obligations, while turnover ratios highlight its efficiency in managing assets and liabilities. The P/E ratio suggests a higher market expectation for future earnings growth.</a:t>
            </a:r>
          </a:p>
          <a:p>
            <a:pPr>
              <a:lnSpc>
                <a:spcPct val="100000"/>
              </a:lnSpc>
            </a:pPr>
            <a:r>
              <a:rPr lang="en-US" sz="1600"/>
              <a:t>Technical Analysis &amp; Monte Carlo Simulation:</a:t>
            </a:r>
          </a:p>
          <a:p>
            <a:pPr>
              <a:lnSpc>
                <a:spcPct val="100000"/>
              </a:lnSpc>
            </a:pPr>
            <a:r>
              <a:rPr lang="en-US" sz="1600"/>
              <a:t>The Monte Carlo simulation for Amazon's stock price indicates a likelihood of staying below $150 in the next 30 days. Seasonality trends show variations in sales during the months from July to October, influenced by events like Amazon Prime Days and the start of the school year.</a:t>
            </a:r>
          </a:p>
          <a:p>
            <a:pPr>
              <a:lnSpc>
                <a:spcPct val="100000"/>
              </a:lnSpc>
            </a:pPr>
            <a:r>
              <a:rPr lang="en-US" sz="1600"/>
              <a:t>Recommendations:</a:t>
            </a:r>
          </a:p>
          <a:p>
            <a:pPr>
              <a:lnSpc>
                <a:spcPct val="100000"/>
              </a:lnSpc>
            </a:pPr>
            <a:r>
              <a:rPr lang="en-US" sz="1600"/>
              <a:t>Considering the surge in sales during the COVID-19 pandemic and the potential overvaluation of Amazon's stock, it is recommended to sell Amazon stocks. Monitoring the market sentiment, growth potential, and financial performance is crucial in making informed investment decisions. Additionally, taking advantage of seasonality trends by buying during the beginning or end of the year and selling during the high sales months from July to September can be beneficial.</a:t>
            </a:r>
            <a:endParaRPr lang="en-CA" sz="1600"/>
          </a:p>
        </p:txBody>
      </p:sp>
      <p:cxnSp>
        <p:nvCxnSpPr>
          <p:cNvPr id="5" name="Straight Connector 4">
            <a:extLst>
              <a:ext uri="{FF2B5EF4-FFF2-40B4-BE49-F238E27FC236}">
                <a16:creationId xmlns:a16="http://schemas.microsoft.com/office/drawing/2014/main" id="{D94622C5-9413-AE2D-9863-43BC30040492}"/>
              </a:ext>
            </a:extLst>
          </p:cNvPr>
          <p:cNvCxnSpPr>
            <a:cxnSpLocks/>
          </p:cNvCxnSpPr>
          <p:nvPr/>
        </p:nvCxnSpPr>
        <p:spPr>
          <a:xfrm>
            <a:off x="1143000" y="1132138"/>
            <a:ext cx="922351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431907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p:nvPr>
        </p:nvSpPr>
        <p:spPr>
          <a:xfrm>
            <a:off x="0" y="3042745"/>
            <a:ext cx="3882452" cy="1476441"/>
          </a:xfrm>
        </p:spPr>
        <p:txBody>
          <a:bodyPr>
            <a:normAutofit/>
          </a:bodyPr>
          <a:lstStyle/>
          <a:p>
            <a:r>
              <a:rPr lang="en-CA"/>
              <a:t>Company Overview </a:t>
            </a:r>
          </a:p>
        </p:txBody>
      </p:sp>
      <p:pic>
        <p:nvPicPr>
          <p:cNvPr id="1026" name="Picture 2" descr="Amazon was here: Early employees recall startup days in Seattle building  that will soon disappear – GeekWire">
            <a:extLst>
              <a:ext uri="{FF2B5EF4-FFF2-40B4-BE49-F238E27FC236}">
                <a16:creationId xmlns:a16="http://schemas.microsoft.com/office/drawing/2014/main" id="{AE0960F8-DE8D-E783-A459-D2B0949AC4FB}"/>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19093"/>
          <a:stretch/>
        </p:blipFill>
        <p:spPr bwMode="auto">
          <a:xfrm>
            <a:off x="0" y="0"/>
            <a:ext cx="12192000" cy="304274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8334DC4-8F0E-0249-277E-EC436A16D51F}"/>
              </a:ext>
            </a:extLst>
          </p:cNvPr>
          <p:cNvSpPr txBox="1"/>
          <p:nvPr/>
        </p:nvSpPr>
        <p:spPr>
          <a:xfrm>
            <a:off x="2818151" y="3042745"/>
            <a:ext cx="9377115" cy="3416320"/>
          </a:xfrm>
          <a:prstGeom prst="rect">
            <a:avLst/>
          </a:prstGeom>
          <a:noFill/>
        </p:spPr>
        <p:txBody>
          <a:bodyPr wrap="square" lIns="91440" tIns="45720" rIns="91440" bIns="45720" rtlCol="0" anchor="t">
            <a:spAutoFit/>
          </a:bodyPr>
          <a:lstStyle/>
          <a:p>
            <a:pPr marL="342900" indent="-342900">
              <a:buFont typeface="Arial"/>
              <a:buChar char="•"/>
            </a:pPr>
            <a:r>
              <a:rPr lang="en-US" sz="2400"/>
              <a:t>Founded in 1994 by Jeff Bezos as an online marketplace for books.</a:t>
            </a:r>
            <a:endParaRPr lang="en-US"/>
          </a:p>
          <a:p>
            <a:pPr marL="342900" indent="-342900">
              <a:buFont typeface="Arial"/>
              <a:buChar char="•"/>
            </a:pPr>
            <a:r>
              <a:rPr lang="en-US" sz="2400"/>
              <a:t>Initial focus on books driven by the potential of online sales.</a:t>
            </a:r>
          </a:p>
          <a:p>
            <a:pPr marL="342900" indent="-342900">
              <a:buFont typeface="Arial"/>
              <a:buChar char="•"/>
            </a:pPr>
            <a:r>
              <a:rPr lang="en-US" sz="2400"/>
              <a:t>Expanded product offerings beyond books to various categories.</a:t>
            </a:r>
          </a:p>
          <a:p>
            <a:pPr marL="342900" indent="-342900">
              <a:buFont typeface="Arial"/>
              <a:buChar char="•"/>
            </a:pPr>
            <a:r>
              <a:rPr lang="en-US" sz="2400"/>
              <a:t>Investments in infrastructure and logistics improved efficiency.</a:t>
            </a:r>
          </a:p>
          <a:p>
            <a:pPr marL="342900" indent="-342900">
              <a:buFont typeface="Arial"/>
              <a:buChar char="•"/>
            </a:pPr>
            <a:r>
              <a:rPr lang="en-US" sz="2400"/>
              <a:t>Diversification into digital streaming with Amazon Prime Video, cloud computing with Amazon Web Services (AWS), and artificial intelligence with Amazon Echo and Alexa..</a:t>
            </a:r>
          </a:p>
          <a:p>
            <a:pPr marL="342900" indent="-342900">
              <a:buFont typeface="Arial"/>
              <a:buChar char="•"/>
            </a:pPr>
            <a:r>
              <a:rPr lang="en-US" sz="2400"/>
              <a:t>Online retail roots and customer satisfaction integral to growth.</a:t>
            </a:r>
          </a:p>
          <a:p>
            <a:endParaRPr lang="en-US" sz="2400"/>
          </a:p>
        </p:txBody>
      </p:sp>
    </p:spTree>
    <p:extLst>
      <p:ext uri="{BB962C8B-B14F-4D97-AF65-F5344CB8AC3E}">
        <p14:creationId xmlns:p14="http://schemas.microsoft.com/office/powerpoint/2010/main" val="41548530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p:nvPr>
        </p:nvSpPr>
        <p:spPr>
          <a:xfrm>
            <a:off x="1097280" y="75588"/>
            <a:ext cx="10058400" cy="1017004"/>
          </a:xfrm>
        </p:spPr>
        <p:txBody>
          <a:bodyPr/>
          <a:lstStyle/>
          <a:p>
            <a:r>
              <a:rPr lang="en-CA"/>
              <a:t>Current Operations </a:t>
            </a:r>
          </a:p>
        </p:txBody>
      </p:sp>
      <p:sp>
        <p:nvSpPr>
          <p:cNvPr id="3" name="Content Placeholder 2">
            <a:extLst>
              <a:ext uri="{FF2B5EF4-FFF2-40B4-BE49-F238E27FC236}">
                <a16:creationId xmlns:a16="http://schemas.microsoft.com/office/drawing/2014/main" id="{42A36C60-6BF3-E9CD-0680-42B9C3CAB27B}"/>
              </a:ext>
            </a:extLst>
          </p:cNvPr>
          <p:cNvSpPr>
            <a:spLocks noGrp="1"/>
          </p:cNvSpPr>
          <p:nvPr>
            <p:ph idx="1"/>
          </p:nvPr>
        </p:nvSpPr>
        <p:spPr>
          <a:xfrm>
            <a:off x="335281" y="1463432"/>
            <a:ext cx="11769968" cy="4907388"/>
          </a:xfrm>
        </p:spPr>
        <p:txBody>
          <a:bodyPr vert="horz" lIns="0" tIns="45720" rIns="0" bIns="45720" rtlCol="0" anchor="t">
            <a:normAutofit fontScale="92500"/>
          </a:bodyPr>
          <a:lstStyle/>
          <a:p>
            <a:pPr>
              <a:buFont typeface="Wingdings" panose="020F0502020204030204" pitchFamily="34" charset="0"/>
              <a:buChar char="v"/>
            </a:pPr>
            <a:r>
              <a:rPr lang="en-US" sz="1400"/>
              <a:t> </a:t>
            </a:r>
            <a:r>
              <a:rPr lang="en-US" sz="1800" b="1">
                <a:latin typeface="Calibri"/>
                <a:cs typeface="Calibri"/>
              </a:rPr>
              <a:t>E-commerce: The world's largest online marketplace offering a wide range of products across categories, from electronics to clothing.</a:t>
            </a:r>
            <a:endParaRPr lang="en-US"/>
          </a:p>
          <a:p>
            <a:pPr>
              <a:buFont typeface="Wingdings" panose="020F0502020204030204" pitchFamily="34" charset="0"/>
              <a:buChar char="v"/>
            </a:pPr>
            <a:r>
              <a:rPr lang="en-US" sz="1800" b="1">
                <a:latin typeface="Calibri"/>
                <a:cs typeface="Calibri"/>
              </a:rPr>
              <a:t>Amazon Web Services (AWS): Provides cloud computing services, enabling organizations to run applications and store data securely in the cloud.</a:t>
            </a:r>
          </a:p>
          <a:p>
            <a:pPr>
              <a:buFont typeface="Wingdings" panose="020F0502020204030204" pitchFamily="34" charset="0"/>
              <a:buChar char="v"/>
            </a:pPr>
            <a:r>
              <a:rPr lang="en-US" sz="1800" b="1">
                <a:latin typeface="Calibri"/>
                <a:cs typeface="Calibri"/>
              </a:rPr>
              <a:t>Prime Membership: Subscription-based service offering benefits like fast shipping, access to streaming services, exclusive deals, and more.</a:t>
            </a:r>
          </a:p>
          <a:p>
            <a:pPr>
              <a:buFont typeface="Wingdings" panose="020F0502020204030204" pitchFamily="34" charset="0"/>
              <a:buChar char="v"/>
            </a:pPr>
            <a:r>
              <a:rPr lang="en-US" sz="1800" b="1">
                <a:latin typeface="Calibri"/>
                <a:cs typeface="Calibri"/>
              </a:rPr>
              <a:t>Content Streaming: Streaming services like Prime Video and Amazon Music with a vast library of movies, TV shows, and music.</a:t>
            </a:r>
          </a:p>
          <a:p>
            <a:pPr>
              <a:buFont typeface="Wingdings" panose="020F0502020204030204" pitchFamily="34" charset="0"/>
              <a:buChar char="v"/>
            </a:pPr>
            <a:r>
              <a:rPr lang="en-US" sz="1800" b="1">
                <a:latin typeface="Calibri"/>
                <a:cs typeface="Calibri"/>
              </a:rPr>
              <a:t>Devices and Technology: Development of consumer electronic devices such as Kindle e-readers, Echo smart speakers, and Ring home security products.</a:t>
            </a:r>
          </a:p>
          <a:p>
            <a:pPr>
              <a:buFont typeface="Wingdings" panose="020F0502020204030204" pitchFamily="34" charset="0"/>
              <a:buChar char="v"/>
            </a:pPr>
            <a:r>
              <a:rPr lang="en-US" sz="1800" b="1">
                <a:latin typeface="Calibri"/>
                <a:cs typeface="Calibri"/>
              </a:rPr>
              <a:t>Logistics and Delivery: A robust logistics network utilizing advanced technologies for efficient order fulfillment and fast shipping.</a:t>
            </a:r>
          </a:p>
          <a:p>
            <a:pPr>
              <a:buFont typeface="Wingdings" panose="020F0502020204030204" pitchFamily="34" charset="0"/>
              <a:buChar char="v"/>
            </a:pPr>
            <a:r>
              <a:rPr lang="en-US" sz="1800" b="1">
                <a:latin typeface="Calibri"/>
                <a:cs typeface="Calibri"/>
              </a:rPr>
              <a:t>Amazon's customer-centric approach, focus on convenience, and expansion into new markets have contributed to its global industry leadership.</a:t>
            </a:r>
          </a:p>
          <a:p>
            <a:endParaRPr lang="en-US" sz="1400"/>
          </a:p>
        </p:txBody>
      </p:sp>
    </p:spTree>
    <p:extLst>
      <p:ext uri="{BB962C8B-B14F-4D97-AF65-F5344CB8AC3E}">
        <p14:creationId xmlns:p14="http://schemas.microsoft.com/office/powerpoint/2010/main" val="1138036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p:nvPr>
        </p:nvSpPr>
        <p:spPr>
          <a:xfrm>
            <a:off x="1097280" y="5249"/>
            <a:ext cx="10058400" cy="817711"/>
          </a:xfrm>
        </p:spPr>
        <p:txBody>
          <a:bodyPr/>
          <a:lstStyle/>
          <a:p>
            <a:r>
              <a:rPr lang="en-CA"/>
              <a:t>Macroeconomic Environment </a:t>
            </a:r>
          </a:p>
        </p:txBody>
      </p:sp>
      <p:graphicFrame>
        <p:nvGraphicFramePr>
          <p:cNvPr id="9" name="Content Placeholder 8">
            <a:extLst>
              <a:ext uri="{FF2B5EF4-FFF2-40B4-BE49-F238E27FC236}">
                <a16:creationId xmlns:a16="http://schemas.microsoft.com/office/drawing/2014/main" id="{C77915AB-8231-D0AA-7F7D-0FE5630A7BF4}"/>
              </a:ext>
            </a:extLst>
          </p:cNvPr>
          <p:cNvGraphicFramePr>
            <a:graphicFrameLocks noGrp="1"/>
          </p:cNvGraphicFramePr>
          <p:nvPr>
            <p:ph idx="1"/>
            <p:extLst>
              <p:ext uri="{D42A27DB-BD31-4B8C-83A1-F6EECF244321}">
                <p14:modId xmlns:p14="http://schemas.microsoft.com/office/powerpoint/2010/main" val="3715714202"/>
              </p:ext>
            </p:extLst>
          </p:nvPr>
        </p:nvGraphicFramePr>
        <p:xfrm>
          <a:off x="93784" y="855784"/>
          <a:ext cx="11904831" cy="5859998"/>
        </p:xfrm>
        <a:graphic>
          <a:graphicData uri="http://schemas.openxmlformats.org/drawingml/2006/table">
            <a:tbl>
              <a:tblPr firstRow="1" bandRow="1">
                <a:tableStyleId>{5C22544A-7EE6-4342-B048-85BDC9FD1C3A}</a:tableStyleId>
              </a:tblPr>
              <a:tblGrid>
                <a:gridCol w="3968277">
                  <a:extLst>
                    <a:ext uri="{9D8B030D-6E8A-4147-A177-3AD203B41FA5}">
                      <a16:colId xmlns:a16="http://schemas.microsoft.com/office/drawing/2014/main" val="662318424"/>
                    </a:ext>
                  </a:extLst>
                </a:gridCol>
                <a:gridCol w="3968277">
                  <a:extLst>
                    <a:ext uri="{9D8B030D-6E8A-4147-A177-3AD203B41FA5}">
                      <a16:colId xmlns:a16="http://schemas.microsoft.com/office/drawing/2014/main" val="379531369"/>
                    </a:ext>
                  </a:extLst>
                </a:gridCol>
                <a:gridCol w="3968277">
                  <a:extLst>
                    <a:ext uri="{9D8B030D-6E8A-4147-A177-3AD203B41FA5}">
                      <a16:colId xmlns:a16="http://schemas.microsoft.com/office/drawing/2014/main" val="2281509587"/>
                    </a:ext>
                  </a:extLst>
                </a:gridCol>
              </a:tblGrid>
              <a:tr h="362767">
                <a:tc>
                  <a:txBody>
                    <a:bodyPr/>
                    <a:lstStyle/>
                    <a:p>
                      <a:pPr algn="l" fontAlgn="base"/>
                      <a:r>
                        <a:rPr lang="en-US" sz="1800">
                          <a:effectLst/>
                        </a:rPr>
                        <a:t>Factor​</a:t>
                      </a:r>
                      <a:endParaRPr lang="en-US" b="1" i="0">
                        <a:solidFill>
                          <a:srgbClr val="FFFFFF"/>
                        </a:solidFill>
                        <a:effectLst/>
                      </a:endParaRPr>
                    </a:p>
                  </a:txBody>
                  <a:tcPr/>
                </a:tc>
                <a:tc>
                  <a:txBody>
                    <a:bodyPr/>
                    <a:lstStyle/>
                    <a:p>
                      <a:pPr algn="l" fontAlgn="auto"/>
                      <a:r>
                        <a:rPr lang="en-US" sz="1800">
                          <a:effectLst/>
                        </a:rPr>
                        <a:t>​Examples</a:t>
                      </a:r>
                      <a:endParaRPr lang="en-US" sz="1800" b="1" i="0">
                        <a:solidFill>
                          <a:srgbClr val="FFFFFF"/>
                        </a:solidFill>
                        <a:effectLst/>
                        <a:latin typeface="Franklin Gothic Book" panose="020B0503020102020204" pitchFamily="34" charset="0"/>
                      </a:endParaRPr>
                    </a:p>
                  </a:txBody>
                  <a:tcPr/>
                </a:tc>
                <a:tc>
                  <a:txBody>
                    <a:bodyPr/>
                    <a:lstStyle/>
                    <a:p>
                      <a:pPr algn="l" fontAlgn="auto"/>
                      <a:r>
                        <a:rPr lang="en-US" sz="1800">
                          <a:effectLst/>
                        </a:rPr>
                        <a:t>​Examples</a:t>
                      </a:r>
                      <a:endParaRPr lang="en-US" sz="1800" b="1" i="0">
                        <a:solidFill>
                          <a:srgbClr val="FFFFFF"/>
                        </a:solidFill>
                        <a:effectLst/>
                        <a:latin typeface="Franklin Gothic Book" panose="020B0503020102020204" pitchFamily="34" charset="0"/>
                      </a:endParaRPr>
                    </a:p>
                  </a:txBody>
                  <a:tcPr/>
                </a:tc>
                <a:extLst>
                  <a:ext uri="{0D108BD9-81ED-4DB2-BD59-A6C34878D82A}">
                    <a16:rowId xmlns:a16="http://schemas.microsoft.com/office/drawing/2014/main" val="4183180218"/>
                  </a:ext>
                </a:extLst>
              </a:tr>
              <a:tr h="1191946">
                <a:tc>
                  <a:txBody>
                    <a:bodyPr/>
                    <a:lstStyle/>
                    <a:p>
                      <a:pPr algn="l" fontAlgn="base"/>
                      <a:r>
                        <a:rPr lang="en-US" sz="1800">
                          <a:effectLst/>
                        </a:rPr>
                        <a:t>Political​</a:t>
                      </a:r>
                      <a:endParaRPr lang="en-US" b="0" i="0">
                        <a:solidFill>
                          <a:srgbClr val="000000"/>
                        </a:solidFill>
                        <a:effectLst/>
                      </a:endParaRPr>
                    </a:p>
                  </a:txBody>
                  <a:tcPr/>
                </a:tc>
                <a:tc>
                  <a:txBody>
                    <a:bodyPr/>
                    <a:lstStyle/>
                    <a:p>
                      <a:pPr algn="l" fontAlgn="base"/>
                      <a:r>
                        <a:rPr lang="en-US" sz="1800" u="none" strike="noStrike">
                          <a:effectLst/>
                        </a:rPr>
                        <a:t>Government policies and regulations, tax rules, foreign trade policies, and labor laws</a:t>
                      </a:r>
                      <a:r>
                        <a:rPr lang="en-US" sz="1800">
                          <a:effectLst/>
                        </a:rPr>
                        <a:t>​</a:t>
                      </a:r>
                      <a:endParaRPr lang="en-US" b="0" i="0">
                        <a:solidFill>
                          <a:srgbClr val="000000"/>
                        </a:solidFill>
                        <a:effectLst/>
                      </a:endParaRPr>
                    </a:p>
                  </a:txBody>
                  <a:tcPr/>
                </a:tc>
                <a:tc>
                  <a:txBody>
                    <a:bodyPr/>
                    <a:lstStyle/>
                    <a:p>
                      <a:pPr algn="l" fontAlgn="base"/>
                      <a:r>
                        <a:rPr lang="en-US" sz="1800" u="none" strike="noStrike">
                          <a:effectLst/>
                        </a:rPr>
                        <a:t>Government support in areas like cybersecurity and e-commerce</a:t>
                      </a:r>
                      <a:r>
                        <a:rPr lang="en-US" sz="1800">
                          <a:effectLst/>
                        </a:rPr>
                        <a:t>​</a:t>
                      </a:r>
                      <a:endParaRPr lang="en-US" b="0" i="0">
                        <a:solidFill>
                          <a:srgbClr val="000000"/>
                        </a:solidFill>
                        <a:effectLst/>
                      </a:endParaRPr>
                    </a:p>
                  </a:txBody>
                  <a:tcPr/>
                </a:tc>
                <a:extLst>
                  <a:ext uri="{0D108BD9-81ED-4DB2-BD59-A6C34878D82A}">
                    <a16:rowId xmlns:a16="http://schemas.microsoft.com/office/drawing/2014/main" val="1658670153"/>
                  </a:ext>
                </a:extLst>
              </a:tr>
              <a:tr h="639160">
                <a:tc>
                  <a:txBody>
                    <a:bodyPr/>
                    <a:lstStyle/>
                    <a:p>
                      <a:pPr algn="l" fontAlgn="base"/>
                      <a:r>
                        <a:rPr lang="en-US" sz="1800">
                          <a:effectLst/>
                        </a:rPr>
                        <a:t>Economic​</a:t>
                      </a:r>
                      <a:endParaRPr lang="en-US" b="0" i="0">
                        <a:solidFill>
                          <a:srgbClr val="000000"/>
                        </a:solidFill>
                        <a:effectLst/>
                      </a:endParaRPr>
                    </a:p>
                  </a:txBody>
                  <a:tcPr/>
                </a:tc>
                <a:tc>
                  <a:txBody>
                    <a:bodyPr/>
                    <a:lstStyle/>
                    <a:p>
                      <a:pPr algn="l" fontAlgn="base"/>
                      <a:r>
                        <a:rPr lang="en-US" sz="1800" u="none" strike="noStrike">
                          <a:effectLst/>
                        </a:rPr>
                        <a:t>inflation and interest rates, exchange rate</a:t>
                      </a:r>
                      <a:r>
                        <a:rPr lang="en-US" sz="1800">
                          <a:effectLst/>
                        </a:rPr>
                        <a:t>​</a:t>
                      </a:r>
                      <a:endParaRPr lang="en-US" b="0" i="0">
                        <a:solidFill>
                          <a:srgbClr val="000000"/>
                        </a:solidFill>
                        <a:effectLst/>
                      </a:endParaRPr>
                    </a:p>
                  </a:txBody>
                  <a:tcPr/>
                </a:tc>
                <a:tc>
                  <a:txBody>
                    <a:bodyPr/>
                    <a:lstStyle/>
                    <a:p>
                      <a:pPr algn="l" fontAlgn="auto"/>
                      <a:r>
                        <a:rPr lang="en-US" sz="1800">
                          <a:effectLst/>
                        </a:rPr>
                        <a:t>​</a:t>
                      </a:r>
                      <a:endParaRPr lang="en-US" sz="1800" b="0" i="0">
                        <a:solidFill>
                          <a:srgbClr val="000000"/>
                        </a:solidFill>
                        <a:effectLst/>
                        <a:latin typeface="Franklin Gothic Book" panose="020B0503020102020204" pitchFamily="34" charset="0"/>
                      </a:endParaRPr>
                    </a:p>
                  </a:txBody>
                  <a:tcPr/>
                </a:tc>
                <a:extLst>
                  <a:ext uri="{0D108BD9-81ED-4DB2-BD59-A6C34878D82A}">
                    <a16:rowId xmlns:a16="http://schemas.microsoft.com/office/drawing/2014/main" val="1443520396"/>
                  </a:ext>
                </a:extLst>
              </a:tr>
              <a:tr h="915553">
                <a:tc>
                  <a:txBody>
                    <a:bodyPr/>
                    <a:lstStyle/>
                    <a:p>
                      <a:pPr algn="l" fontAlgn="base"/>
                      <a:r>
                        <a:rPr lang="en-US" sz="1800">
                          <a:effectLst/>
                        </a:rPr>
                        <a:t>Social​</a:t>
                      </a:r>
                      <a:endParaRPr lang="en-US" b="0" i="0">
                        <a:solidFill>
                          <a:srgbClr val="000000"/>
                        </a:solidFill>
                        <a:effectLst/>
                      </a:endParaRPr>
                    </a:p>
                  </a:txBody>
                  <a:tcPr/>
                </a:tc>
                <a:tc>
                  <a:txBody>
                    <a:bodyPr/>
                    <a:lstStyle/>
                    <a:p>
                      <a:pPr algn="l" fontAlgn="base"/>
                      <a:r>
                        <a:rPr lang="en-US" sz="1800" u="none" strike="noStrike">
                          <a:effectLst/>
                        </a:rPr>
                        <a:t>society's cultural trends, including demographics, living standards, </a:t>
                      </a:r>
                      <a:r>
                        <a:rPr lang="en-US" sz="1800">
                          <a:effectLst/>
                        </a:rPr>
                        <a:t>​</a:t>
                      </a:r>
                      <a:endParaRPr lang="en-US" b="0" i="0">
                        <a:solidFill>
                          <a:srgbClr val="000000"/>
                        </a:solidFill>
                        <a:effectLst/>
                      </a:endParaRPr>
                    </a:p>
                  </a:txBody>
                  <a:tcPr/>
                </a:tc>
                <a:tc>
                  <a:txBody>
                    <a:bodyPr/>
                    <a:lstStyle/>
                    <a:p>
                      <a:pPr algn="l" fontAlgn="base"/>
                      <a:r>
                        <a:rPr lang="en-US" sz="1800" u="none" strike="noStrike">
                          <a:effectLst/>
                        </a:rPr>
                        <a:t>culture, population growth, religious trends, diversity of race</a:t>
                      </a:r>
                      <a:r>
                        <a:rPr lang="en-US" sz="1800">
                          <a:effectLst/>
                        </a:rPr>
                        <a:t>​</a:t>
                      </a:r>
                      <a:endParaRPr lang="en-US">
                        <a:effectLst/>
                      </a:endParaRPr>
                    </a:p>
                    <a:p>
                      <a:pPr algn="l" fontAlgn="base"/>
                      <a:r>
                        <a:rPr lang="en-US" sz="1800">
                          <a:effectLst/>
                        </a:rPr>
                        <a:t>​</a:t>
                      </a:r>
                      <a:endParaRPr lang="en-US" b="0" i="0">
                        <a:solidFill>
                          <a:srgbClr val="000000"/>
                        </a:solidFill>
                        <a:effectLst/>
                      </a:endParaRPr>
                    </a:p>
                  </a:txBody>
                  <a:tcPr/>
                </a:tc>
                <a:extLst>
                  <a:ext uri="{0D108BD9-81ED-4DB2-BD59-A6C34878D82A}">
                    <a16:rowId xmlns:a16="http://schemas.microsoft.com/office/drawing/2014/main" val="1510397278"/>
                  </a:ext>
                </a:extLst>
              </a:tr>
              <a:tr h="915553">
                <a:tc>
                  <a:txBody>
                    <a:bodyPr/>
                    <a:lstStyle/>
                    <a:p>
                      <a:pPr algn="l" fontAlgn="base"/>
                      <a:r>
                        <a:rPr lang="en-US" sz="1800">
                          <a:effectLst/>
                        </a:rPr>
                        <a:t>Technological​</a:t>
                      </a:r>
                      <a:endParaRPr lang="en-US" b="0" i="0">
                        <a:solidFill>
                          <a:srgbClr val="000000"/>
                        </a:solidFill>
                        <a:effectLst/>
                      </a:endParaRPr>
                    </a:p>
                  </a:txBody>
                  <a:tcPr/>
                </a:tc>
                <a:tc>
                  <a:txBody>
                    <a:bodyPr/>
                    <a:lstStyle/>
                    <a:p>
                      <a:pPr algn="l" fontAlgn="base"/>
                      <a:r>
                        <a:rPr lang="en-US" sz="1800" u="none" strike="noStrike">
                          <a:effectLst/>
                        </a:rPr>
                        <a:t>research and development of new tech, efficient delivery channels</a:t>
                      </a:r>
                      <a:r>
                        <a:rPr lang="en-US" sz="1800">
                          <a:effectLst/>
                        </a:rPr>
                        <a:t>​</a:t>
                      </a:r>
                      <a:endParaRPr lang="en-US" b="0" i="0">
                        <a:solidFill>
                          <a:srgbClr val="000000"/>
                        </a:solidFill>
                        <a:effectLst/>
                      </a:endParaRPr>
                    </a:p>
                  </a:txBody>
                  <a:tcPr/>
                </a:tc>
                <a:tc>
                  <a:txBody>
                    <a:bodyPr/>
                    <a:lstStyle/>
                    <a:p>
                      <a:pPr algn="l" fontAlgn="base"/>
                      <a:r>
                        <a:rPr lang="en-US" sz="1800" u="none" strike="noStrike">
                          <a:effectLst/>
                        </a:rPr>
                        <a:t>new production methods, and technology</a:t>
                      </a:r>
                      <a:r>
                        <a:rPr lang="en-US" sz="1800">
                          <a:effectLst/>
                        </a:rPr>
                        <a:t>​</a:t>
                      </a:r>
                      <a:endParaRPr lang="en-US" b="0" i="0">
                        <a:solidFill>
                          <a:srgbClr val="000000"/>
                        </a:solidFill>
                        <a:effectLst/>
                      </a:endParaRPr>
                    </a:p>
                  </a:txBody>
                  <a:tcPr/>
                </a:tc>
                <a:extLst>
                  <a:ext uri="{0D108BD9-81ED-4DB2-BD59-A6C34878D82A}">
                    <a16:rowId xmlns:a16="http://schemas.microsoft.com/office/drawing/2014/main" val="3907145183"/>
                  </a:ext>
                </a:extLst>
              </a:tr>
              <a:tr h="915553">
                <a:tc>
                  <a:txBody>
                    <a:bodyPr/>
                    <a:lstStyle/>
                    <a:p>
                      <a:pPr algn="l" fontAlgn="base"/>
                      <a:r>
                        <a:rPr lang="en-US" sz="1800">
                          <a:effectLst/>
                        </a:rPr>
                        <a:t>Environmental​</a:t>
                      </a:r>
                      <a:endParaRPr lang="en-US" b="0" i="0">
                        <a:solidFill>
                          <a:srgbClr val="000000"/>
                        </a:solidFill>
                        <a:effectLst/>
                      </a:endParaRPr>
                    </a:p>
                  </a:txBody>
                  <a:tcPr/>
                </a:tc>
                <a:tc>
                  <a:txBody>
                    <a:bodyPr/>
                    <a:lstStyle/>
                    <a:p>
                      <a:pPr algn="l" fontAlgn="base"/>
                      <a:r>
                        <a:rPr lang="en-US" sz="1800" u="none" strike="noStrike">
                          <a:effectLst/>
                        </a:rPr>
                        <a:t>carbon footprints, pollution, global warming, climate, weather changes</a:t>
                      </a:r>
                      <a:r>
                        <a:rPr lang="en-US" sz="1800">
                          <a:effectLst/>
                        </a:rPr>
                        <a:t>​</a:t>
                      </a:r>
                      <a:endParaRPr lang="en-US" b="0" i="0">
                        <a:solidFill>
                          <a:srgbClr val="000000"/>
                        </a:solidFill>
                        <a:effectLst/>
                      </a:endParaRPr>
                    </a:p>
                  </a:txBody>
                  <a:tcPr/>
                </a:tc>
                <a:tc>
                  <a:txBody>
                    <a:bodyPr/>
                    <a:lstStyle/>
                    <a:p>
                      <a:pPr algn="l" fontAlgn="auto"/>
                      <a:r>
                        <a:rPr lang="en-US" sz="1800">
                          <a:effectLst/>
                        </a:rPr>
                        <a:t>​</a:t>
                      </a:r>
                      <a:endParaRPr lang="en-US" sz="1800" b="0" i="0">
                        <a:solidFill>
                          <a:srgbClr val="000000"/>
                        </a:solidFill>
                        <a:effectLst/>
                        <a:latin typeface="Franklin Gothic Book" panose="020B0503020102020204" pitchFamily="34" charset="0"/>
                      </a:endParaRPr>
                    </a:p>
                  </a:txBody>
                  <a:tcPr/>
                </a:tc>
                <a:extLst>
                  <a:ext uri="{0D108BD9-81ED-4DB2-BD59-A6C34878D82A}">
                    <a16:rowId xmlns:a16="http://schemas.microsoft.com/office/drawing/2014/main" val="3732589182"/>
                  </a:ext>
                </a:extLst>
              </a:tr>
              <a:tr h="915553">
                <a:tc>
                  <a:txBody>
                    <a:bodyPr/>
                    <a:lstStyle/>
                    <a:p>
                      <a:pPr algn="l" fontAlgn="base"/>
                      <a:r>
                        <a:rPr lang="en-US" sz="1800">
                          <a:effectLst/>
                        </a:rPr>
                        <a:t>Legal​</a:t>
                      </a:r>
                      <a:endParaRPr lang="en-US" b="0" i="0">
                        <a:solidFill>
                          <a:srgbClr val="000000"/>
                        </a:solidFill>
                        <a:effectLst/>
                      </a:endParaRPr>
                    </a:p>
                  </a:txBody>
                  <a:tcPr/>
                </a:tc>
                <a:tc>
                  <a:txBody>
                    <a:bodyPr/>
                    <a:lstStyle/>
                    <a:p>
                      <a:pPr algn="l" fontAlgn="base"/>
                      <a:r>
                        <a:rPr lang="en-US" sz="1800" u="none" strike="noStrike">
                          <a:effectLst/>
                        </a:rPr>
                        <a:t>consumer rights, industry regulations, labor laws, product safety</a:t>
                      </a:r>
                      <a:r>
                        <a:rPr lang="en-US" sz="1800">
                          <a:effectLst/>
                        </a:rPr>
                        <a:t>​</a:t>
                      </a:r>
                      <a:endParaRPr lang="en-US" b="0" i="0">
                        <a:solidFill>
                          <a:srgbClr val="000000"/>
                        </a:solidFill>
                        <a:effectLst/>
                      </a:endParaRPr>
                    </a:p>
                  </a:txBody>
                  <a:tcPr/>
                </a:tc>
                <a:tc>
                  <a:txBody>
                    <a:bodyPr/>
                    <a:lstStyle/>
                    <a:p>
                      <a:pPr algn="l" fontAlgn="auto"/>
                      <a:r>
                        <a:rPr lang="en-US" sz="1800">
                          <a:effectLst/>
                        </a:rPr>
                        <a:t>​</a:t>
                      </a:r>
                      <a:endParaRPr lang="en-US" sz="1800" b="0" i="0">
                        <a:solidFill>
                          <a:srgbClr val="000000"/>
                        </a:solidFill>
                        <a:effectLst/>
                        <a:latin typeface="Franklin Gothic Book" panose="020B0503020102020204" pitchFamily="34" charset="0"/>
                      </a:endParaRPr>
                    </a:p>
                  </a:txBody>
                  <a:tcPr/>
                </a:tc>
                <a:extLst>
                  <a:ext uri="{0D108BD9-81ED-4DB2-BD59-A6C34878D82A}">
                    <a16:rowId xmlns:a16="http://schemas.microsoft.com/office/drawing/2014/main" val="1024752330"/>
                  </a:ext>
                </a:extLst>
              </a:tr>
            </a:tbl>
          </a:graphicData>
        </a:graphic>
      </p:graphicFrame>
    </p:spTree>
    <p:extLst>
      <p:ext uri="{BB962C8B-B14F-4D97-AF65-F5344CB8AC3E}">
        <p14:creationId xmlns:p14="http://schemas.microsoft.com/office/powerpoint/2010/main" val="38057252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p:nvPr>
        </p:nvSpPr>
        <p:spPr>
          <a:xfrm>
            <a:off x="1105218" y="852"/>
            <a:ext cx="10058400" cy="993557"/>
          </a:xfrm>
        </p:spPr>
        <p:txBody>
          <a:bodyPr/>
          <a:lstStyle/>
          <a:p>
            <a:pPr algn="ctr"/>
            <a:r>
              <a:rPr lang="en-CA"/>
              <a:t>Valuation </a:t>
            </a:r>
            <a:endParaRPr lang="en-US"/>
          </a:p>
        </p:txBody>
      </p:sp>
      <p:graphicFrame>
        <p:nvGraphicFramePr>
          <p:cNvPr id="6" name="Content Placeholder 5">
            <a:extLst>
              <a:ext uri="{FF2B5EF4-FFF2-40B4-BE49-F238E27FC236}">
                <a16:creationId xmlns:a16="http://schemas.microsoft.com/office/drawing/2014/main" id="{C29D5CAE-45B5-0AD9-46D2-E671EC59EE51}"/>
              </a:ext>
            </a:extLst>
          </p:cNvPr>
          <p:cNvGraphicFramePr>
            <a:graphicFrameLocks noGrp="1"/>
          </p:cNvGraphicFramePr>
          <p:nvPr>
            <p:ph idx="1"/>
            <p:extLst>
              <p:ext uri="{D42A27DB-BD31-4B8C-83A1-F6EECF244321}">
                <p14:modId xmlns:p14="http://schemas.microsoft.com/office/powerpoint/2010/main" val="1105719978"/>
              </p:ext>
            </p:extLst>
          </p:nvPr>
        </p:nvGraphicFramePr>
        <p:xfrm>
          <a:off x="2122414" y="2218887"/>
          <a:ext cx="8586109" cy="364955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17306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p:nvPr>
        </p:nvSpPr>
        <p:spPr>
          <a:xfrm>
            <a:off x="1105218" y="852"/>
            <a:ext cx="10058400" cy="993557"/>
          </a:xfrm>
        </p:spPr>
        <p:txBody>
          <a:bodyPr/>
          <a:lstStyle/>
          <a:p>
            <a:pPr algn="ctr"/>
            <a:r>
              <a:rPr lang="en-CA"/>
              <a:t>Valuation </a:t>
            </a:r>
            <a:endParaRPr lang="en-US"/>
          </a:p>
        </p:txBody>
      </p:sp>
      <p:pic>
        <p:nvPicPr>
          <p:cNvPr id="5" name="Content Placeholder 4">
            <a:extLst>
              <a:ext uri="{FF2B5EF4-FFF2-40B4-BE49-F238E27FC236}">
                <a16:creationId xmlns:a16="http://schemas.microsoft.com/office/drawing/2014/main" id="{00000000-0008-0000-0100-000003000000}"/>
              </a:ext>
            </a:extLst>
          </p:cNvPr>
          <p:cNvPicPr>
            <a:picLocks noGrp="1" noChangeAspect="1"/>
          </p:cNvPicPr>
          <p:nvPr>
            <p:ph idx="1"/>
          </p:nvPr>
        </p:nvPicPr>
        <p:blipFill>
          <a:blip r:embed="rId2"/>
          <a:stretch>
            <a:fillRect/>
          </a:stretch>
        </p:blipFill>
        <p:spPr>
          <a:xfrm>
            <a:off x="3379334" y="2130202"/>
            <a:ext cx="5510167" cy="3349988"/>
          </a:xfrm>
          <a:prstGeom prst="rect">
            <a:avLst/>
          </a:prstGeom>
        </p:spPr>
      </p:pic>
    </p:spTree>
    <p:extLst>
      <p:ext uri="{BB962C8B-B14F-4D97-AF65-F5344CB8AC3E}">
        <p14:creationId xmlns:p14="http://schemas.microsoft.com/office/powerpoint/2010/main" val="963343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p:nvPr>
        </p:nvSpPr>
        <p:spPr>
          <a:xfrm>
            <a:off x="1105218" y="852"/>
            <a:ext cx="10058400" cy="805988"/>
          </a:xfrm>
        </p:spPr>
        <p:txBody>
          <a:bodyPr/>
          <a:lstStyle/>
          <a:p>
            <a:r>
              <a:rPr lang="en-CA"/>
              <a:t>Valuation </a:t>
            </a:r>
          </a:p>
        </p:txBody>
      </p:sp>
      <p:pic>
        <p:nvPicPr>
          <p:cNvPr id="10" name="Picture 10" descr="A screenshot of a spreadsheet&#10;&#10;Description automatically generated">
            <a:extLst>
              <a:ext uri="{FF2B5EF4-FFF2-40B4-BE49-F238E27FC236}">
                <a16:creationId xmlns:a16="http://schemas.microsoft.com/office/drawing/2014/main" id="{E802470E-7985-018D-2164-C381D4DB3BAF}"/>
              </a:ext>
            </a:extLst>
          </p:cNvPr>
          <p:cNvPicPr>
            <a:picLocks noGrp="1" noChangeAspect="1"/>
          </p:cNvPicPr>
          <p:nvPr>
            <p:ph idx="1"/>
          </p:nvPr>
        </p:nvPicPr>
        <p:blipFill>
          <a:blip r:embed="rId2"/>
          <a:stretch>
            <a:fillRect/>
          </a:stretch>
        </p:blipFill>
        <p:spPr>
          <a:xfrm>
            <a:off x="1105218" y="806840"/>
            <a:ext cx="10198947" cy="4752137"/>
          </a:xfrm>
        </p:spPr>
      </p:pic>
      <p:pic>
        <p:nvPicPr>
          <p:cNvPr id="4" name="Picture 3">
            <a:extLst>
              <a:ext uri="{FF2B5EF4-FFF2-40B4-BE49-F238E27FC236}">
                <a16:creationId xmlns:a16="http://schemas.microsoft.com/office/drawing/2014/main" id="{C98D6DFC-CF58-5F16-4191-C2532F4A1CEA}"/>
              </a:ext>
            </a:extLst>
          </p:cNvPr>
          <p:cNvPicPr>
            <a:picLocks noChangeAspect="1"/>
          </p:cNvPicPr>
          <p:nvPr/>
        </p:nvPicPr>
        <p:blipFill>
          <a:blip r:embed="rId3"/>
          <a:stretch>
            <a:fillRect/>
          </a:stretch>
        </p:blipFill>
        <p:spPr>
          <a:xfrm>
            <a:off x="1105218" y="4441971"/>
            <a:ext cx="5407709" cy="1796656"/>
          </a:xfrm>
          <a:prstGeom prst="rect">
            <a:avLst/>
          </a:prstGeom>
          <a:ln>
            <a:solidFill>
              <a:schemeClr val="tx1"/>
            </a:solidFill>
          </a:ln>
        </p:spPr>
      </p:pic>
    </p:spTree>
    <p:extLst>
      <p:ext uri="{BB962C8B-B14F-4D97-AF65-F5344CB8AC3E}">
        <p14:creationId xmlns:p14="http://schemas.microsoft.com/office/powerpoint/2010/main" val="1530314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25CF1-520E-6C09-26B5-1F4896DF767A}"/>
              </a:ext>
            </a:extLst>
          </p:cNvPr>
          <p:cNvSpPr>
            <a:spLocks noGrp="1"/>
          </p:cNvSpPr>
          <p:nvPr>
            <p:ph type="title"/>
          </p:nvPr>
        </p:nvSpPr>
        <p:spPr>
          <a:xfrm>
            <a:off x="1097280" y="286603"/>
            <a:ext cx="10058400" cy="841157"/>
          </a:xfrm>
        </p:spPr>
        <p:txBody>
          <a:bodyPr/>
          <a:lstStyle/>
          <a:p>
            <a:r>
              <a:rPr lang="en-US"/>
              <a:t>CAPM AND WACC</a:t>
            </a:r>
          </a:p>
        </p:txBody>
      </p:sp>
      <p:sp>
        <p:nvSpPr>
          <p:cNvPr id="3" name="Content Placeholder 2">
            <a:extLst>
              <a:ext uri="{FF2B5EF4-FFF2-40B4-BE49-F238E27FC236}">
                <a16:creationId xmlns:a16="http://schemas.microsoft.com/office/drawing/2014/main" id="{EF54B72A-4132-334E-BD32-220E25946233}"/>
              </a:ext>
            </a:extLst>
          </p:cNvPr>
          <p:cNvSpPr>
            <a:spLocks noGrp="1"/>
          </p:cNvSpPr>
          <p:nvPr>
            <p:ph idx="1"/>
          </p:nvPr>
        </p:nvSpPr>
        <p:spPr>
          <a:xfrm>
            <a:off x="53927" y="1135187"/>
            <a:ext cx="12133383" cy="5226273"/>
          </a:xfrm>
        </p:spPr>
        <p:txBody>
          <a:bodyPr vert="horz" lIns="0" tIns="45720" rIns="0" bIns="45720" rtlCol="0" anchor="t">
            <a:normAutofit fontScale="92500" lnSpcReduction="20000"/>
          </a:bodyPr>
          <a:lstStyle/>
          <a:p>
            <a:pPr marL="91440" lvl="1" indent="-91440">
              <a:lnSpc>
                <a:spcPct val="150000"/>
              </a:lnSpc>
              <a:spcBef>
                <a:spcPts val="1200"/>
              </a:spcBef>
              <a:spcAft>
                <a:spcPts val="200"/>
              </a:spcAft>
              <a:buClr>
                <a:schemeClr val="accent1"/>
              </a:buClr>
              <a:buSzPct val="100000"/>
              <a:buFont typeface="Wingdings" panose="020F0502020204030204" pitchFamily="34" charset="0"/>
              <a:buChar char="v"/>
            </a:pPr>
            <a:r>
              <a:rPr lang="en-US" sz="2000" b="1">
                <a:latin typeface="Calibri"/>
                <a:cs typeface="Calibri"/>
              </a:rPr>
              <a:t>Beta value of 1.32 for Amazon over the last 10 years indicates higher volatility compared to the broader market. Amazon's stock has experienced larger price swings relative to the overall market.</a:t>
            </a:r>
            <a:endParaRPr lang="en-US" sz="2000"/>
          </a:p>
          <a:p>
            <a:pPr marL="91440" lvl="1" indent="-91440">
              <a:lnSpc>
                <a:spcPct val="150000"/>
              </a:lnSpc>
              <a:spcBef>
                <a:spcPts val="1200"/>
              </a:spcBef>
              <a:spcAft>
                <a:spcPts val="200"/>
              </a:spcAft>
              <a:buClr>
                <a:schemeClr val="accent1"/>
              </a:buClr>
              <a:buSzPct val="100000"/>
              <a:buFont typeface="Wingdings" panose="020F0502020204030204" pitchFamily="34" charset="0"/>
              <a:buChar char="v"/>
            </a:pPr>
            <a:r>
              <a:rPr lang="en-US" sz="2000" b="1">
                <a:latin typeface="Calibri"/>
                <a:cs typeface="Calibri"/>
              </a:rPr>
              <a:t>Required/expected return for investment value is -0.21% for Amazon's stock over the last 10 years indicates a negative average return. </a:t>
            </a:r>
          </a:p>
          <a:p>
            <a:pPr marL="91440" lvl="1" indent="-91440">
              <a:lnSpc>
                <a:spcPct val="150000"/>
              </a:lnSpc>
              <a:spcBef>
                <a:spcPts val="1200"/>
              </a:spcBef>
              <a:spcAft>
                <a:spcPts val="200"/>
              </a:spcAft>
              <a:buClr>
                <a:schemeClr val="accent1"/>
              </a:buClr>
              <a:buSzPct val="100000"/>
              <a:buFont typeface="Wingdings" panose="020F0502020204030204" pitchFamily="34" charset="0"/>
              <a:buChar char="v"/>
            </a:pPr>
            <a:r>
              <a:rPr lang="en-US" sz="2000" b="1">
                <a:latin typeface="Calibri"/>
                <a:cs typeface="Calibri"/>
              </a:rPr>
              <a:t>If Rm represents the market rate of return and is equal to 0.84%, it implies the average return of the overall market during the specified period, which in this case is the last 10 years.</a:t>
            </a:r>
          </a:p>
          <a:p>
            <a:pPr marL="91440" lvl="1" indent="-91440">
              <a:lnSpc>
                <a:spcPct val="150000"/>
              </a:lnSpc>
              <a:spcBef>
                <a:spcPts val="1200"/>
              </a:spcBef>
              <a:spcAft>
                <a:spcPts val="200"/>
              </a:spcAft>
              <a:buClr>
                <a:schemeClr val="accent1"/>
              </a:buClr>
              <a:buSzPct val="100000"/>
              <a:buFont typeface="Wingdings" panose="020F0502020204030204" pitchFamily="34" charset="0"/>
              <a:buChar char="v"/>
            </a:pPr>
            <a:r>
              <a:rPr lang="en-US" sz="2000" b="1">
                <a:latin typeface="Calibri"/>
                <a:cs typeface="Calibri"/>
              </a:rPr>
              <a:t>For Amazon's last 10 years of data, it means that the market, as measured by the chosen benchmark, has generated an average return of 0.84% per year. This market return serves as a reference point for evaluating the performance of Amazon's stock during that period.</a:t>
            </a:r>
          </a:p>
          <a:p>
            <a:pPr>
              <a:lnSpc>
                <a:spcPct val="140000"/>
              </a:lnSpc>
              <a:buClr>
                <a:srgbClr val="EC7016"/>
              </a:buClr>
              <a:buFont typeface="Wingdings" panose="020F0502020204030204" pitchFamily="34" charset="0"/>
              <a:buChar char="v"/>
            </a:pPr>
            <a:r>
              <a:rPr lang="en-US" sz="2000" b="1">
                <a:latin typeface="Calibri"/>
                <a:cs typeface="Calibri"/>
              </a:rPr>
              <a:t>Amazon’s WACC = 13.55% means Amazon needs to generate a return of 13.2% on its investments to meet the expectations of its investors and creditors </a:t>
            </a:r>
            <a:endParaRPr lang="en-US"/>
          </a:p>
          <a:p>
            <a:pPr marL="383540" lvl="1">
              <a:buClr>
                <a:srgbClr val="EC7016"/>
              </a:buClr>
              <a:buSzPct val="100000"/>
            </a:pPr>
            <a:endParaRPr lang="en-US"/>
          </a:p>
          <a:p>
            <a:pPr marL="383540" lvl="1">
              <a:buClr>
                <a:srgbClr val="EC7016"/>
              </a:buClr>
              <a:buSzPct val="100000"/>
              <a:buFont typeface="Arial" panose="020F0502020204030204" pitchFamily="34" charset="0"/>
              <a:buChar char="•"/>
            </a:pPr>
            <a:endParaRPr lang="en-US"/>
          </a:p>
        </p:txBody>
      </p:sp>
    </p:spTree>
    <p:extLst>
      <p:ext uri="{BB962C8B-B14F-4D97-AF65-F5344CB8AC3E}">
        <p14:creationId xmlns:p14="http://schemas.microsoft.com/office/powerpoint/2010/main" val="2227637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33F15-4A68-78E9-B4FA-D9C3F198CC74}"/>
              </a:ext>
            </a:extLst>
          </p:cNvPr>
          <p:cNvSpPr>
            <a:spLocks noGrp="1"/>
          </p:cNvSpPr>
          <p:nvPr>
            <p:ph type="title"/>
          </p:nvPr>
        </p:nvSpPr>
        <p:spPr>
          <a:xfrm>
            <a:off x="1097280" y="75588"/>
            <a:ext cx="10058400" cy="923219"/>
          </a:xfrm>
        </p:spPr>
        <p:txBody>
          <a:bodyPr/>
          <a:lstStyle/>
          <a:p>
            <a:r>
              <a:rPr lang="en-CA"/>
              <a:t>Financial Ratios  </a:t>
            </a:r>
          </a:p>
        </p:txBody>
      </p:sp>
      <p:sp>
        <p:nvSpPr>
          <p:cNvPr id="3" name="Content Placeholder 2">
            <a:extLst>
              <a:ext uri="{FF2B5EF4-FFF2-40B4-BE49-F238E27FC236}">
                <a16:creationId xmlns:a16="http://schemas.microsoft.com/office/drawing/2014/main" id="{42A36C60-6BF3-E9CD-0680-42B9C3CAB27B}"/>
              </a:ext>
            </a:extLst>
          </p:cNvPr>
          <p:cNvSpPr>
            <a:spLocks noGrp="1"/>
          </p:cNvSpPr>
          <p:nvPr>
            <p:ph idx="1"/>
          </p:nvPr>
        </p:nvSpPr>
        <p:spPr/>
        <p:txBody>
          <a:bodyPr vert="horz" lIns="0" tIns="45720" rIns="0" bIns="45720" rtlCol="0" anchor="t">
            <a:normAutofit/>
          </a:bodyPr>
          <a:lstStyle/>
          <a:p>
            <a:pPr marL="0" indent="0">
              <a:buNone/>
            </a:pPr>
            <a:endParaRPr lang="en-US" sz="1800" b="1">
              <a:solidFill>
                <a:srgbClr val="000000"/>
              </a:solidFill>
              <a:latin typeface="Calibri"/>
              <a:cs typeface="Calibri"/>
            </a:endParaRPr>
          </a:p>
          <a:p>
            <a:pPr marL="0" indent="0">
              <a:buNone/>
            </a:pPr>
            <a:endParaRPr lang="en-US" sz="1800" b="1">
              <a:solidFill>
                <a:srgbClr val="000000"/>
              </a:solidFill>
              <a:latin typeface="Calibri"/>
              <a:cs typeface="Calibri"/>
            </a:endParaRPr>
          </a:p>
        </p:txBody>
      </p:sp>
      <p:pic>
        <p:nvPicPr>
          <p:cNvPr id="8" name="Picture 8" descr="A screenshot of a financial ratio&#10;&#10;Description automatically generated">
            <a:extLst>
              <a:ext uri="{FF2B5EF4-FFF2-40B4-BE49-F238E27FC236}">
                <a16:creationId xmlns:a16="http://schemas.microsoft.com/office/drawing/2014/main" id="{261D83FD-6DFF-F52D-7E61-9734E32037C8}"/>
              </a:ext>
            </a:extLst>
          </p:cNvPr>
          <p:cNvPicPr>
            <a:picLocks noChangeAspect="1"/>
          </p:cNvPicPr>
          <p:nvPr/>
        </p:nvPicPr>
        <p:blipFill>
          <a:blip r:embed="rId2"/>
          <a:stretch>
            <a:fillRect/>
          </a:stretch>
        </p:blipFill>
        <p:spPr>
          <a:xfrm>
            <a:off x="948086" y="934471"/>
            <a:ext cx="10421647" cy="5505697"/>
          </a:xfrm>
          <a:prstGeom prst="rect">
            <a:avLst/>
          </a:prstGeom>
        </p:spPr>
      </p:pic>
    </p:spTree>
    <p:extLst>
      <p:ext uri="{BB962C8B-B14F-4D97-AF65-F5344CB8AC3E}">
        <p14:creationId xmlns:p14="http://schemas.microsoft.com/office/powerpoint/2010/main" val="2867101765"/>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 ds:uri="http://www.w3.org/2000/xmlns/"/>
    <ds:schemaRef ds:uri="http://www.w3.org/2001/XMLSchema-instance"/>
  </ds:schemaRefs>
</ds:datastoreItem>
</file>

<file path=customXml/itemProps3.xml><?xml version="1.0" encoding="utf-8"?>
<ds:datastoreItem xmlns:ds="http://schemas.openxmlformats.org/officeDocument/2006/customXml" ds:itemID="{D2957789-34B8-480C-AF9B-3EB54B9E5C96}">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0/xmln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{3EDEE9C6-96BF-4628-A4D2-79D38186401C}tf22712842_win32</Template>
  <TotalTime>0</TotalTime>
  <Words>1152</Words>
  <Application>Microsoft Office PowerPoint</Application>
  <PresentationFormat>Widescreen</PresentationFormat>
  <Paragraphs>88</Paragraphs>
  <Slides>16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Bookman Old Style</vt:lpstr>
      <vt:lpstr>Calibri</vt:lpstr>
      <vt:lpstr>Franklin Gothic Book</vt:lpstr>
      <vt:lpstr>Wingdings</vt:lpstr>
      <vt:lpstr>Custom</vt:lpstr>
      <vt:lpstr>Amazon</vt:lpstr>
      <vt:lpstr>Company Overview </vt:lpstr>
      <vt:lpstr>Current Operations </vt:lpstr>
      <vt:lpstr>Macroeconomic Environment </vt:lpstr>
      <vt:lpstr>Valuation </vt:lpstr>
      <vt:lpstr>Valuation </vt:lpstr>
      <vt:lpstr>Valuation </vt:lpstr>
      <vt:lpstr>CAPM AND WACC</vt:lpstr>
      <vt:lpstr>Financial Ratios  </vt:lpstr>
      <vt:lpstr>Monte Carlo Simulation </vt:lpstr>
      <vt:lpstr>Monte Carlo Simulation </vt:lpstr>
      <vt:lpstr>Monte Carlo Simulation </vt:lpstr>
      <vt:lpstr>Facebook Prophet Simulation </vt:lpstr>
      <vt:lpstr>Seasonality trends</vt:lpstr>
      <vt:lpstr>Recommendations</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dc:title>
  <dc:creator>Nelson Nwachia</dc:creator>
  <cp:lastModifiedBy>Alejandro Rodriguez Orama</cp:lastModifiedBy>
  <cp:revision>1</cp:revision>
  <dcterms:created xsi:type="dcterms:W3CDTF">2023-07-14T16:03:25Z</dcterms:created>
  <dcterms:modified xsi:type="dcterms:W3CDTF">2023-07-14T20:44:46Z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